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4" r:id="rId3"/>
    <p:sldId id="277" r:id="rId4"/>
    <p:sldId id="295" r:id="rId5"/>
    <p:sldId id="309" r:id="rId6"/>
    <p:sldId id="310" r:id="rId7"/>
    <p:sldId id="311" r:id="rId8"/>
    <p:sldId id="312" r:id="rId9"/>
    <p:sldId id="314" r:id="rId10"/>
    <p:sldId id="315" r:id="rId11"/>
    <p:sldId id="278" r:id="rId12"/>
    <p:sldId id="313" r:id="rId13"/>
    <p:sldId id="279" r:id="rId14"/>
    <p:sldId id="297" r:id="rId15"/>
    <p:sldId id="299" r:id="rId16"/>
    <p:sldId id="300" r:id="rId17"/>
    <p:sldId id="284" r:id="rId18"/>
    <p:sldId id="304" r:id="rId19"/>
    <p:sldId id="282" r:id="rId20"/>
    <p:sldId id="301" r:id="rId21"/>
    <p:sldId id="288" r:id="rId22"/>
    <p:sldId id="305" r:id="rId23"/>
    <p:sldId id="285" r:id="rId24"/>
    <p:sldId id="303" r:id="rId25"/>
    <p:sldId id="316" r:id="rId26"/>
    <p:sldId id="317" r:id="rId27"/>
    <p:sldId id="293" r:id="rId28"/>
    <p:sldId id="276" r:id="rId29"/>
    <p:sldId id="291" r:id="rId30"/>
    <p:sldId id="298" r:id="rId31"/>
    <p:sldId id="318" r:id="rId32"/>
    <p:sldId id="319" r:id="rId33"/>
    <p:sldId id="320" r:id="rId34"/>
    <p:sldId id="321" r:id="rId35"/>
    <p:sldId id="322" r:id="rId36"/>
    <p:sldId id="323" r:id="rId37"/>
    <p:sldId id="325" r:id="rId38"/>
    <p:sldId id="324" r:id="rId39"/>
    <p:sldId id="326" r:id="rId40"/>
    <p:sldId id="327" r:id="rId41"/>
    <p:sldId id="328" r:id="rId42"/>
    <p:sldId id="329" r:id="rId43"/>
    <p:sldId id="330" r:id="rId44"/>
    <p:sldId id="331" r:id="rId45"/>
    <p:sldId id="336" r:id="rId46"/>
    <p:sldId id="337" r:id="rId47"/>
    <p:sldId id="332" r:id="rId48"/>
    <p:sldId id="333" r:id="rId49"/>
    <p:sldId id="334" r:id="rId50"/>
    <p:sldId id="335" r:id="rId51"/>
    <p:sldId id="307" r:id="rId52"/>
    <p:sldId id="308" r:id="rId53"/>
    <p:sldId id="340" r:id="rId54"/>
    <p:sldId id="341" r:id="rId55"/>
    <p:sldId id="338" r:id="rId56"/>
    <p:sldId id="339" r:id="rId57"/>
    <p:sldId id="292" r:id="rId58"/>
    <p:sldId id="306" r:id="rId59"/>
  </p:sldIdLst>
  <p:sldSz cx="5486400" cy="3657600"/>
  <p:notesSz cx="3200400" cy="502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>
        <p:scale>
          <a:sx n="100" d="100"/>
          <a:sy n="100" d="100"/>
        </p:scale>
        <p:origin x="-2346" y="-1620"/>
      </p:cViewPr>
      <p:guideLst>
        <p:guide orient="horz" pos="1152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36228"/>
            <a:ext cx="466344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072640"/>
            <a:ext cx="384048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6" y="234529"/>
            <a:ext cx="987743" cy="499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6" y="234529"/>
            <a:ext cx="2871788" cy="499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350347"/>
            <a:ext cx="4663440" cy="7264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550248"/>
            <a:ext cx="466344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8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3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3" y="818728"/>
            <a:ext cx="2424113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3" y="1159934"/>
            <a:ext cx="2424113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818728"/>
            <a:ext cx="2425065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159934"/>
            <a:ext cx="2425065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145627"/>
            <a:ext cx="1804988" cy="619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45628"/>
            <a:ext cx="3067050" cy="3121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1" y="765388"/>
            <a:ext cx="1804988" cy="250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2560321"/>
            <a:ext cx="3291840" cy="3022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326813"/>
            <a:ext cx="3291840" cy="2194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2862581"/>
            <a:ext cx="3291840" cy="429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853442"/>
            <a:ext cx="4937760" cy="241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4BE-7BEF-42CA-9F99-424F88D18B52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3390055"/>
            <a:ext cx="17373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559" y="1228636"/>
            <a:ext cx="2653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Nucleic Acids</a:t>
            </a:r>
          </a:p>
          <a:p>
            <a:pPr algn="ctr"/>
            <a:r>
              <a:rPr lang="en-US" sz="3600" dirty="0" smtClean="0"/>
              <a:t>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86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" y="171449"/>
            <a:ext cx="5314950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b="1" dirty="0" smtClean="0"/>
              <a:t>Focus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Given Table 31.1 on cheat sheet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Base + Sugar + Phosphate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Phosphate Anhydride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Draw and Name them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Naming/Abbreviations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Phosphates can connect to Ribose 2’,3’,5’, </a:t>
            </a:r>
            <a:r>
              <a:rPr lang="en-US" sz="1200" dirty="0" err="1" smtClean="0"/>
              <a:t>Deoxyribose</a:t>
            </a:r>
            <a:r>
              <a:rPr lang="en-US" sz="1200" dirty="0" smtClean="0"/>
              <a:t> 3’,5’</a:t>
            </a:r>
          </a:p>
          <a:p>
            <a:endParaRPr lang="en-US" sz="1200" dirty="0" smtClean="0"/>
          </a:p>
        </p:txBody>
      </p:sp>
      <p:sp>
        <p:nvSpPr>
          <p:cNvPr id="2" name="AutoShape 2" descr="data:image/jpeg;base64,/9j/4AAQSkZJRgABAQAAAQABAAD/2wCEAAkGBxIRERIPEg8REhUXGRsVFRcVFRYXGRcYGxcaFhgYHxcaHC0gGhwxGx0fLT0tKCs3OjIuFx85RDUuPSgtLiwBCgoKBQUFDgUFDisZExkrKysrKysrKysrKysrKysrKysrKysrKysrKysrKysrKysrKysrKysrKysrKysrKysrK//AABEIAH8AwAMBIgACEQEDEQH/xAAbAAEAAwADAQAAAAAAAAAAAAAABAUGAQMHAv/EAD4QAAIBAwMCAwUFBQUJAAAAAAECAwAEEQUSIRMxBkFRIjJhcYEUQpGSoTNDUnKCFiNiotEHU1Zzk7GzweH/xAAUAQEAAAAAAAAAAAAAAAAAAAAA/8QAFBEBAAAAAAAAAAAAAAAAAAAAAP/aAAwDAQACEQMRAD8A9xpSlApSlApSlApSlApSlApSlApSlApSlAqDcamqXENqVYtKsjqRjAEWzdn84/A1OrP694dS7urWWVI5IokmDK2fek6W0gf0H8aC00/UFmMyqrDpSGI5xyQFbI+HNVH9sbfF9w+6zz1E43MuMhl55U8j5qapruyFirQxymDqzSPAIyRGoKxjfIcdgQfZ8934fXiLwfLNBcmOSOOZpJSjN7rQzbQ8b/A4B+BAoN1SlKBSlKBSlKBSlKBSlKBSlKBSlKBSlKBSlKBSlKBSlKBUbUrNZ4ZIG911KH4ZGM/OpNRNSv1gTewLEnaiLyzseyqPX/6fKg6tBu2mt43f38bZB6SKdrj8wNWFZQxT2+Xa4kjaVjI6pbmeGMnGV9kB/rnk5OBUjTNclkdUD2Vxk4JilMbqPM9FgT/moNHSvPdS8YXMC6kH2DaJjZSY4LRKC0Tjtu5DDnkbv4a9BQ8Cg5pSlApSlApVVF4ktGl6C3CF9xQd8Fx3QPjaW+AOataBSlKBSui+vI4UaWWRY0XuzHAFdGmaxBc7ujKGK43rgqy57ZVgCM/LyoJ1KUoFKUoFcMcDNc1wwyCKDMaJ40iureC5SN1MkixNGxAaMuMgn1GMH4g1oTeRjjqp+Yf61jdP8GMq6bJHcJugWJLgrylwkQOwg99ysTj4Ow9K1TaLbEkm1tyTySYkyT69qD6u9WhiQyNKuB5KQxJ7ABRyST2AqNplm7v9ruFxIQRHH3EKHuM9i54yfgAOBzH1zRYlheSC2hWWPEsZWNVJZDvC5AzzjH1rt0S93yzJvLKwS4iJ845R2HyZT+YUFzXW9ujMGKKWX3SQCR8j5V2UoM34j8PWj2d1HOjvExaeTafaB7ll9OB/3rRoRgY5HlXXcOgGHKgN7HtEAEtwF575qu8MsRB0CSWgYwnPchOEJ+abT9aC2pSlAr4mUlWAOCQQD6cd6+6UGDhhkawg0v7HMkydJCxQ9JOmykzCXse2RjnJ8q3lZ2PrdWP9pj7VJn3sdPpNtz/hzj61oqBSlKCk8U27sLeVEaQQzLK8a8l1CsvAPcgsGx/hqNpxa4vvtawyxRrAYiZUMbSs0gYew3tYUKeSP3lT/FTuLO4MZYMEO3bnOfhjnNd1gzdW5BzgOu3OcY6Sdvrmgn0pSgUpSgVXeIbpo7eQp+0bEcf87nYn6nP0qxqDq1gZlXbIY3RhIjY3AMAQMr94c9v1FBX+HrYLJKVz04lS1iHliMZc/Ms2P6KvqqrDUcMLeaNYJTkgD3JT3JRvM+ZB5H61a0Csnp0BiljVVJ6Ej25AH7iUCSM49AQo+hq81HVViYRKplmYZWJe+P4mPZF+J/WoUOiSl2uHupI5nChhDt6YVc7Vw6ndjceT3z5dqC9pVP0r5O0ttOPR0aJvzKWH+Wqa58QTQ6lKkhBtVSBX45iklMgV93mmVwfTIPrQdsrzSzK20CfBMMbcrbRn2TPIB3kPkPoPvGtFp1isCCNcnzZm5Z2PdmPmTVb4Lummsba4kwZZI1aRsAFjjzxV5QZ3xfdyxGyMKl2a4ClN+wOOlKdpb04z9Kz8+qXLXU8Mu+2V5bWJtsobpo6TMSr4wpZlVfr64rez2yOULKGKNvQn7rYIyPjgn8a6bjTIZOpvhRuqAsmQDvC52g+uMn8aCjsw1tetawvJMjQGYxySM5jdXCr7bZYBgT3/AN3x51aW91dFlD2kaLnlhPuIHrjYM13abpMFuGEMSx7sFiO7Y4GSeTU2g878LR3Mot5US7DdVjLLJPuieMO4IEZc9xjHsjGK18t5dgkLZxsMnBNxjI8jjZxXbZMscrWqRqiJGkgx6u8gIx/T+pqwoMu8Ju724glllRYY4jHHHI0eeoHLSEoQW5GB5DafWvrw/qNy9qrKguSskse9pBGXRJGRJMhSGJA8uKttT0W3uSpmgSQqCASOQD3GRzg+lTIIVRVRFCqowqgYAA7ACgyvi28uPshLwtETNAoEM2XdWmVWUMAu0kcd/Ou7QYLqI3DiGYRkRiGG4nDvvG7qNvy21SCvGT7p7Vo7m2SQBXQMAQwB/iUhlPzBAP0qPo14ZoUlIAJ3cDtwxX/1QdMF3cknfaIowTlZtxyBwMbB3NZOKVl0+DVBdTPcP03I6jbHZ3UNAIido7lRxkY71v6rI/D9qsvXFtGJMlt2OzHuwHYN8aDm6uroOQlqjr5MZtpP9Ow4qNNq1xGUMtoiqzrGSs4YguwUHGwZ5NXdVHib9nF/z4f/ACrQW9KVCvdWt4WVJbiGJm91XkVS3lwCeeaCTPArgB1VgCGAIzgg5B+ea8w8Qa5c20Opu8z9KR5Y4HGQbeZQoVN38LDt6MpH3hXqdUt9bwmVbJreN451llkDDOWRovLzzv8A0FBbRwKrMwVQzY3EAZbAwMnz4rspSgVAl0eFmndo9xnRY5QeQyJvCjHYe+341PpQRNK0+O2hjtogRHGoRASSQB25PJqXSlApSlAr5dgASTgDkn4V9Vw6gggjIPBoMnBr82xNRa0jW3kCDcHbrLEzew7Lt249rOAcgE9+1ae2lZgS0ZjOSMEg/Xg1nIfDMwjjs2ula0jK7V6Z6zIhBWNpN+0rwOQuSBWpoFKUoK3XNTMCoEj6kkjiKJC20FiC3LYOAFBJ48qrtO1KWJzZyWqBwnViEL5SRN+HxvwVYMwyD/EPlVlremfaETbJ05I3EkT4DbXAI5U91IJBHoTyKjaXpMonN3czJLLs6SCNCkcabtzYDMzFiQMkn7o475C5Fc0pQKpPFsyxwpI7BVWaEsT2A6q81d1A13TRdW81sxIEiFcjgqccMD5EHB+lBHXWmkIENrPIM++y9JPnmTDEfIVRtc29vNfC8iZjK+5P7l5etF01VY12qckEMNvxz51z/s08Vm+geGfC3ds3SuF89wJXfj0OD9Qa2VBnNAe4trO0jlt5ZWWJRJtZWZCB7pBI3YHofKuE1OOe/tgm8MsM+5XR0ZcvBjKsAfI/hV9e3SQxvNI4REBZmPAAAyTWM/2b3sl+9zq8gKrK3RtkP3IIyef5mY5P8o9KDc0pSgUpSgUpSgUpSgUpSgUpSgUpSgUpSgUpSgUpSg8r1zwFOdYkubLUGs2niaR9qZ5VkRh3xzkH6VK/sPrP/EUv/SH+tbSVT9vjODj7PIM44z1YuM1bUHkHifwFqb2zpPrsksbFFZDHgHc6qM4Pqf0r07w9pKWdrDaJysSBM+pA5P1NfHiVSbcgAn24u3P71KtKBSlKBSlKBSlKBSlKBSlKBSlKBSlKBSlKBSlKBSlKDBNe3B099Y+1yhwrTCA7BCFUn+4K7d2cDBOc7vwrnVfEl1HBqhSCdzE0ojlUxbY8RKw4ZgeCfStI3hm1MnU6Z5bqFN79MvnO7pZ2Zzz271Kk0mFkniMYKTljKMn2tyhW8+OB5UFNJJLc3ZtftEsCRwRykxbQ0rSM6+8yn2V2dh5v9KqbfX7pLm3gIkugrXcTbBGplERg6bnJC5Acg4xznitXqOhwTlC6sGQFVZHeNgpxldyEHHA4+FfVrotvGYmSIKYg6xkZ4EhUv8ySoyT6UELwrqEk4umlV0Kzsio+3KKFQhfZJHn6+dXtdFrZpGXKLguxd+/LEAE/gBXf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RERIPEg8REhUXGRsVFRcVFRYXGRcYGxcaFhgYHxcaHC0gGhwxGx0fLT0tKCs3OjIuFx85RDUuPSgtLiwBCgoKBQUFDgUFDisZExkrKysrKysrKysrKysrKysrKysrKysrKysrKysrKysrKysrKysrKysrKysrKysrKysrK//AABEIAH8AwAMBIgACEQEDEQH/xAAbAAEAAwADAQAAAAAAAAAAAAAABAUGAQMHAv/EAD4QAAIBAwMCAwUFBQUJAAAAAAECAwAEEQUSIRMxBkFRIjJhcYEUQpGSoTNDUnKCFiNiotEHU1Zzk7GzweH/xAAUAQEAAAAAAAAAAAAAAAAAAAAA/8QAFBEBAAAAAAAAAAAAAAAAAAAAAP/aAAwDAQACEQMRAD8A9xpSlApSlApSlApSlApSlApSlApSlApSlAqDcamqXENqVYtKsjqRjAEWzdn84/A1OrP694dS7urWWVI5IokmDK2fek6W0gf0H8aC00/UFmMyqrDpSGI5xyQFbI+HNVH9sbfF9w+6zz1E43MuMhl55U8j5qapruyFirQxymDqzSPAIyRGoKxjfIcdgQfZ8934fXiLwfLNBcmOSOOZpJSjN7rQzbQ8b/A4B+BAoN1SlKBSlKBSlKBSlKBSlKBSlKBSlKBSlKBSlKBSlKBSlKBUbUrNZ4ZIG911KH4ZGM/OpNRNSv1gTewLEnaiLyzseyqPX/6fKg6tBu2mt43f38bZB6SKdrj8wNWFZQxT2+Xa4kjaVjI6pbmeGMnGV9kB/rnk5OBUjTNclkdUD2Vxk4JilMbqPM9FgT/moNHSvPdS8YXMC6kH2DaJjZSY4LRKC0Tjtu5DDnkbv4a9BQ8Cg5pSlApSlApVVF4ktGl6C3CF9xQd8Fx3QPjaW+AOataBSlKBSui+vI4UaWWRY0XuzHAFdGmaxBc7ujKGK43rgqy57ZVgCM/LyoJ1KUoFKUoFcMcDNc1wwyCKDMaJ40iureC5SN1MkixNGxAaMuMgn1GMH4g1oTeRjjqp+Yf61jdP8GMq6bJHcJugWJLgrylwkQOwg99ysTj4Ow9K1TaLbEkm1tyTySYkyT69qD6u9WhiQyNKuB5KQxJ7ABRyST2AqNplm7v9ruFxIQRHH3EKHuM9i54yfgAOBzH1zRYlheSC2hWWPEsZWNVJZDvC5AzzjH1rt0S93yzJvLKwS4iJ845R2HyZT+YUFzXW9ujMGKKWX3SQCR8j5V2UoM34j8PWj2d1HOjvExaeTafaB7ll9OB/3rRoRgY5HlXXcOgGHKgN7HtEAEtwF575qu8MsRB0CSWgYwnPchOEJ+abT9aC2pSlAr4mUlWAOCQQD6cd6+6UGDhhkawg0v7HMkydJCxQ9JOmykzCXse2RjnJ8q3lZ2PrdWP9pj7VJn3sdPpNtz/hzj61oqBSlKCk8U27sLeVEaQQzLK8a8l1CsvAPcgsGx/hqNpxa4vvtawyxRrAYiZUMbSs0gYew3tYUKeSP3lT/FTuLO4MZYMEO3bnOfhjnNd1gzdW5BzgOu3OcY6Sdvrmgn0pSgUpSgVXeIbpo7eQp+0bEcf87nYn6nP0qxqDq1gZlXbIY3RhIjY3AMAQMr94c9v1FBX+HrYLJKVz04lS1iHliMZc/Ms2P6KvqqrDUcMLeaNYJTkgD3JT3JRvM+ZB5H61a0Csnp0BiljVVJ6Ej25AH7iUCSM49AQo+hq81HVViYRKplmYZWJe+P4mPZF+J/WoUOiSl2uHupI5nChhDt6YVc7Vw6ndjceT3z5dqC9pVP0r5O0ttOPR0aJvzKWH+Wqa58QTQ6lKkhBtVSBX45iklMgV93mmVwfTIPrQdsrzSzK20CfBMMbcrbRn2TPIB3kPkPoPvGtFp1isCCNcnzZm5Z2PdmPmTVb4Lummsba4kwZZI1aRsAFjjzxV5QZ3xfdyxGyMKl2a4ClN+wOOlKdpb04z9Kz8+qXLXU8Mu+2V5bWJtsobpo6TMSr4wpZlVfr64rez2yOULKGKNvQn7rYIyPjgn8a6bjTIZOpvhRuqAsmQDvC52g+uMn8aCjsw1tetawvJMjQGYxySM5jdXCr7bZYBgT3/AN3x51aW91dFlD2kaLnlhPuIHrjYM13abpMFuGEMSx7sFiO7Y4GSeTU2g878LR3Mot5US7DdVjLLJPuieMO4IEZc9xjHsjGK18t5dgkLZxsMnBNxjI8jjZxXbZMscrWqRqiJGkgx6u8gIx/T+pqwoMu8Ju724glllRYY4jHHHI0eeoHLSEoQW5GB5DafWvrw/qNy9qrKguSskse9pBGXRJGRJMhSGJA8uKttT0W3uSpmgSQqCASOQD3GRzg+lTIIVRVRFCqowqgYAA7ACgyvi28uPshLwtETNAoEM2XdWmVWUMAu0kcd/Ou7QYLqI3DiGYRkRiGG4nDvvG7qNvy21SCvGT7p7Vo7m2SQBXQMAQwB/iUhlPzBAP0qPo14ZoUlIAJ3cDtwxX/1QdMF3cknfaIowTlZtxyBwMbB3NZOKVl0+DVBdTPcP03I6jbHZ3UNAIido7lRxkY71v6rI/D9qsvXFtGJMlt2OzHuwHYN8aDm6uroOQlqjr5MZtpP9Ow4qNNq1xGUMtoiqzrGSs4YguwUHGwZ5NXdVHib9nF/z4f/ACrQW9KVCvdWt4WVJbiGJm91XkVS3lwCeeaCTPArgB1VgCGAIzgg5B+ea8w8Qa5c20Opu8z9KR5Y4HGQbeZQoVN38LDt6MpH3hXqdUt9bwmVbJreN451llkDDOWRovLzzv8A0FBbRwKrMwVQzY3EAZbAwMnz4rspSgVAl0eFmndo9xnRY5QeQyJvCjHYe+341PpQRNK0+O2hjtogRHGoRASSQB25PJqXSlApSlAr5dgASTgDkn4V9Vw6gggjIPBoMnBr82xNRa0jW3kCDcHbrLEzew7Lt249rOAcgE9+1ae2lZgS0ZjOSMEg/Xg1nIfDMwjjs2ula0jK7V6Z6zIhBWNpN+0rwOQuSBWpoFKUoK3XNTMCoEj6kkjiKJC20FiC3LYOAFBJ48qrtO1KWJzZyWqBwnViEL5SRN+HxvwVYMwyD/EPlVlremfaETbJ05I3EkT4DbXAI5U91IJBHoTyKjaXpMonN3czJLLs6SCNCkcabtzYDMzFiQMkn7o475C5Fc0pQKpPFsyxwpI7BVWaEsT2A6q81d1A13TRdW81sxIEiFcjgqccMD5EHB+lBHXWmkIENrPIM++y9JPnmTDEfIVRtc29vNfC8iZjK+5P7l5etF01VY12qckEMNvxz51z/s08Vm+geGfC3ds3SuF89wJXfj0OD9Qa2VBnNAe4trO0jlt5ZWWJRJtZWZCB7pBI3YHofKuE1OOe/tgm8MsM+5XR0ZcvBjKsAfI/hV9e3SQxvNI4REBZmPAAAyTWM/2b3sl+9zq8gKrK3RtkP3IIyef5mY5P8o9KDc0pSgUpSgUpSgUpSgUpSgUpSgUpSgUpSgUpSgUpSg8r1zwFOdYkubLUGs2niaR9qZ5VkRh3xzkH6VK/sPrP/EUv/SH+tbSVT9vjODj7PIM44z1YuM1bUHkHifwFqb2zpPrsksbFFZDHgHc6qM4Pqf0r07w9pKWdrDaJysSBM+pA5P1NfHiVSbcgAn24u3P71KtKBSlKBSlKBSlKBSlKBSlKBSlKBSlKBSlKBSlKBSlKDBNe3B099Y+1yhwrTCA7BCFUn+4K7d2cDBOc7vwrnVfEl1HBqhSCdzE0ojlUxbY8RKw4ZgeCfStI3hm1MnU6Z5bqFN79MvnO7pZ2Zzz271Kk0mFkniMYKTljKMn2tyhW8+OB5UFNJJLc3ZtftEsCRwRykxbQ0rSM6+8yn2V2dh5v9KqbfX7pLm3gIkugrXcTbBGplERg6bnJC5Acg4xznitXqOhwTlC6sGQFVZHeNgpxldyEHHA4+FfVrotvGYmSIKYg6xkZ4EhUv8ySoyT6UELwrqEk4umlV0Kzsio+3KKFQhfZJHn6+dXtdFrZpGXKLguxd+/LEAE/gBXfQKUpQKUp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lac.ethz.ch/heinz/ruegger/vorlesung/kapitel_15/q_15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98375"/>
            <a:ext cx="5200650" cy="24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034099"/>
            <a:ext cx="2137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deoxycytidine</a:t>
            </a:r>
            <a:r>
              <a:rPr lang="en-US" sz="1200" dirty="0" smtClean="0"/>
              <a:t> – 3’-diphosphate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884" y="3072199"/>
            <a:ext cx="1837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</a:t>
            </a:r>
            <a:r>
              <a:rPr lang="en-US" sz="1200" dirty="0" smtClean="0"/>
              <a:t>uanosine-5’-triphosphate</a:t>
            </a:r>
          </a:p>
        </p:txBody>
      </p:sp>
    </p:spTree>
    <p:extLst>
      <p:ext uri="{BB962C8B-B14F-4D97-AF65-F5344CB8AC3E}">
        <p14:creationId xmlns:p14="http://schemas.microsoft.com/office/powerpoint/2010/main" val="286697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874" y="1228636"/>
            <a:ext cx="376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Parts of Nucleotide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4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XL_bAqzPUh6Qc95KOHpJqQq6VZw1S5bwiDwVHzpLUp-b8Cs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6"/>
          <a:stretch/>
        </p:blipFill>
        <p:spPr bwMode="auto">
          <a:xfrm>
            <a:off x="3448050" y="2066925"/>
            <a:ext cx="20097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Oqrdpre9t5k/UXD320jo_5I/AAAAAAAAAjc/ohUHtjEuaL0/s1600/components,+nucleoside,+nucleot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8575"/>
            <a:ext cx="342423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5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247597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4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regonstate.edu/instruct/bb350/ahernmaterials/a09/09p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83396"/>
            <a:ext cx="2387600" cy="35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nowgenetics.org/wp-content/uploads/2012/12/Nucleotide-1-e1354322013275-300x2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08708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250" y="93045"/>
            <a:ext cx="2946400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b="1" dirty="0" smtClean="0"/>
              <a:t>Focus 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Draw a small segment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Double Helix with Bases = rungs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Held together by Hydrogen Bonds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Complementary</a:t>
            </a:r>
          </a:p>
        </p:txBody>
      </p:sp>
    </p:spTree>
    <p:extLst>
      <p:ext uri="{BB962C8B-B14F-4D97-AF65-F5344CB8AC3E}">
        <p14:creationId xmlns:p14="http://schemas.microsoft.com/office/powerpoint/2010/main" val="322292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4808" y="1228636"/>
            <a:ext cx="3073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Complimentary</a:t>
            </a:r>
          </a:p>
          <a:p>
            <a:pPr algn="ctr"/>
            <a:r>
              <a:rPr lang="en-US" sz="3600" dirty="0" smtClean="0"/>
              <a:t>Base Pairs</a:t>
            </a:r>
          </a:p>
        </p:txBody>
      </p:sp>
    </p:spTree>
    <p:extLst>
      <p:ext uri="{BB962C8B-B14F-4D97-AF65-F5344CB8AC3E}">
        <p14:creationId xmlns:p14="http://schemas.microsoft.com/office/powerpoint/2010/main" val="7914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nowgenetics.org/wp-content/uploads/2012/12/Bases-1-e1354322315291-300x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4" y="666685"/>
            <a:ext cx="3883026" cy="28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6520"/>
            <a:ext cx="1740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Focus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Hydrogen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G/C and T/A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Built in Error Checking</a:t>
            </a:r>
          </a:p>
        </p:txBody>
      </p:sp>
    </p:spTree>
    <p:extLst>
      <p:ext uri="{BB962C8B-B14F-4D97-AF65-F5344CB8AC3E}">
        <p14:creationId xmlns:p14="http://schemas.microsoft.com/office/powerpoint/2010/main" val="5395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219022"/>
            <a:ext cx="226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Replication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4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" y="152400"/>
            <a:ext cx="5257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Definition: </a:t>
            </a:r>
            <a:r>
              <a:rPr lang="en-US" sz="1200" dirty="0" smtClean="0"/>
              <a:t>process by which DNA is duplicated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Complementary nature is key to duplication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Each new strand is 1 template + 1 new complementary strand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Strands copied differently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Towards the point of unwinding → continuous synthesis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Away from the point of unwinding → fragmented synthesis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Rigorous error checking: </a:t>
            </a:r>
            <a:r>
              <a:rPr lang="en-US" sz="1200" smtClean="0"/>
              <a:t>1/Billion error rate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pic>
        <p:nvPicPr>
          <p:cNvPr id="1026" name="Picture 2" descr="http://3.bp.blogspot.com/_guSOnFRs_Ks/THtv5Cod2tI/AAAAAAAAAKY/CKhOLVUxjHM/s320/DNA-20replic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541462"/>
            <a:ext cx="3048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3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0176" y="1274802"/>
            <a:ext cx="2446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DNA vs RNA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4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171450"/>
            <a:ext cx="40158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Focus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Structure of DNA/RNA – can I draw it or interpret drawings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DNA Replication – can I describe the basic process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RNA Transcription – can I explain role of each type of RNA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Biosynthesis of Proteins – can I explain the basic process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Miscellaneous Topics – could I discuss each one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Cancer/Chemotherapy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Genetic Engineering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Human Genome Project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Genetic Code (Codons)</a:t>
            </a:r>
          </a:p>
        </p:txBody>
      </p:sp>
    </p:spTree>
    <p:extLst>
      <p:ext uri="{BB962C8B-B14F-4D97-AF65-F5344CB8AC3E}">
        <p14:creationId xmlns:p14="http://schemas.microsoft.com/office/powerpoint/2010/main" val="387848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299"/>
            <a:ext cx="2425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Differences between DNA and RNA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61516"/>
              </p:ext>
            </p:extLst>
          </p:nvPr>
        </p:nvGraphicFramePr>
        <p:xfrm>
          <a:off x="76201" y="462348"/>
          <a:ext cx="2819400" cy="264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010"/>
                <a:gridCol w="1714390"/>
              </a:tblGrid>
              <a:tr h="3773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DNA                                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773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Double Strand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Single Strand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773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Dexoyribose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 Ribose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8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  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 U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8327">
                <a:tc>
                  <a:txBody>
                    <a:bodyPr/>
                    <a:lstStyle/>
                    <a:p>
                      <a:pPr marL="228600" indent="-228600">
                        <a:buAutoNum type="arabicPeriod" startAt="4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Store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mRNA/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tRNA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Blueprint/Machinery/Dump Truck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8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 Unmodified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 Heavily Modified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Figure 13.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7" t="6319" r="1302" b="5348"/>
          <a:stretch/>
        </p:blipFill>
        <p:spPr bwMode="auto">
          <a:xfrm>
            <a:off x="2990849" y="504825"/>
            <a:ext cx="240407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9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3613" y="1274802"/>
            <a:ext cx="282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RNA - General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02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205174"/>
            <a:ext cx="3181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RNA –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3 main types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rRNA</a:t>
            </a:r>
            <a:r>
              <a:rPr lang="en-US" sz="1200" dirty="0" smtClean="0"/>
              <a:t> = ribosomal → machinery (80%)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mRNA = messenger → blueprint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tRNA</a:t>
            </a:r>
            <a:r>
              <a:rPr lang="en-US" sz="1200" dirty="0" smtClean="0"/>
              <a:t> = transfer → dump truck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Single Strand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 instead of 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Complimentary to DNA (HB)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Heavily Modified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Methylation (add CH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Saturation of C=C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Isomerization of ribose</a:t>
            </a:r>
          </a:p>
        </p:txBody>
      </p:sp>
    </p:spTree>
    <p:extLst>
      <p:ext uri="{BB962C8B-B14F-4D97-AF65-F5344CB8AC3E}">
        <p14:creationId xmlns:p14="http://schemas.microsoft.com/office/powerpoint/2010/main" val="68358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74802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rRNA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4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ro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4237"/>
          <a:stretch/>
        </p:blipFill>
        <p:spPr bwMode="auto">
          <a:xfrm>
            <a:off x="1087067" y="993306"/>
            <a:ext cx="3412389" cy="23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905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Ribosomal RNA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80% of RNA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Combines with proteins to make ribosomes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Machinery to synthesis proteins (30-35% </a:t>
            </a:r>
            <a:r>
              <a:rPr lang="en-US" sz="1200" dirty="0" err="1" smtClean="0"/>
              <a:t>rRNA</a:t>
            </a:r>
            <a:r>
              <a:rPr lang="en-US" sz="1200" dirty="0" smtClean="0"/>
              <a:t>, 60-65% protein)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Complicated structure (skip)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10584"/>
            <a:ext cx="146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Small Subunit: </a:t>
            </a:r>
          </a:p>
          <a:p>
            <a:r>
              <a:rPr lang="en-US" sz="1200" dirty="0" smtClean="0"/>
              <a:t>21 different proteins</a:t>
            </a:r>
          </a:p>
          <a:p>
            <a:r>
              <a:rPr lang="en-US" sz="1200" dirty="0" smtClean="0"/>
              <a:t> + </a:t>
            </a:r>
            <a:r>
              <a:rPr lang="en-US" sz="1200" dirty="0" err="1" smtClean="0"/>
              <a:t>rRNA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48177" y="3128173"/>
            <a:ext cx="193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Large Subunit:</a:t>
            </a:r>
          </a:p>
          <a:p>
            <a:r>
              <a:rPr lang="en-US" sz="1200" dirty="0" smtClean="0"/>
              <a:t>34 different proteins + </a:t>
            </a:r>
            <a:r>
              <a:rPr lang="en-US" sz="1200" dirty="0" err="1" smtClean="0"/>
              <a:t>rRNA</a:t>
            </a:r>
            <a:endParaRPr lang="en-US" sz="12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98688" y="2895600"/>
            <a:ext cx="954012" cy="476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52800" y="2362200"/>
            <a:ext cx="1205027" cy="88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3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274802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mRNA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25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70784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Messenger RNA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Carries information from DNA to Ribosome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Blueprint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Undergoes some modification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More than just Blueprint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Includes 5’ cap group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Untranslated regions – where ribosome can interact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Coding region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3’ tail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pic>
        <p:nvPicPr>
          <p:cNvPr id="5122" name="Picture 2" descr="http://oregonstate.edu/instruct/bb350/textmaterials/12/Slide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31458" r="3681" b="32986"/>
          <a:stretch/>
        </p:blipFill>
        <p:spPr bwMode="auto">
          <a:xfrm>
            <a:off x="76199" y="2009776"/>
            <a:ext cx="5386387" cy="15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6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5010" y="1371600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tRNA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02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28576"/>
            <a:ext cx="2552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Allosteric Regulation: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Transfer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Dump truck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Bring AA to Ribosome – Interacts with ribosome, AA and mRNA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Unique cloverleaf shape – 3 important regions</a:t>
            </a:r>
          </a:p>
        </p:txBody>
      </p:sp>
      <p:pic>
        <p:nvPicPr>
          <p:cNvPr id="5122" name="Picture 2" descr="http://biology.kenyon.edu/courses/biol63/ribo/ribo_elong_t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2100"/>
            <a:ext cx="3597275" cy="20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718067"/>
            <a:ext cx="2743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1 - Acceptor Region – binds to AA</a:t>
            </a:r>
          </a:p>
          <a:p>
            <a:r>
              <a:rPr lang="en-US" sz="1200" dirty="0"/>
              <a:t>2,4 – Ribosome handles – interact with ribosome</a:t>
            </a:r>
          </a:p>
          <a:p>
            <a:r>
              <a:rPr lang="en-US" sz="1200" dirty="0"/>
              <a:t>3 - Anticodon region – binds to mRNA</a:t>
            </a:r>
          </a:p>
        </p:txBody>
      </p:sp>
    </p:spTree>
    <p:extLst>
      <p:ext uri="{BB962C8B-B14F-4D97-AF65-F5344CB8AC3E}">
        <p14:creationId xmlns:p14="http://schemas.microsoft.com/office/powerpoint/2010/main" val="39276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4261" y="1219200"/>
            <a:ext cx="3037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Other Types of </a:t>
            </a:r>
          </a:p>
          <a:p>
            <a:pPr algn="ctr"/>
            <a:r>
              <a:rPr lang="en-US" sz="3600" dirty="0" smtClean="0"/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35302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90600"/>
            <a:ext cx="2031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Structure</a:t>
            </a:r>
            <a:r>
              <a:rPr lang="en-US" sz="3600" dirty="0"/>
              <a:t> </a:t>
            </a:r>
            <a:endParaRPr lang="en-US" sz="3600" dirty="0" smtClean="0"/>
          </a:p>
          <a:p>
            <a:pPr algn="ctr"/>
            <a:r>
              <a:rPr lang="en-US" sz="3600" dirty="0" smtClean="0"/>
              <a:t>5 Bases</a:t>
            </a:r>
          </a:p>
        </p:txBody>
      </p:sp>
    </p:spTree>
    <p:extLst>
      <p:ext uri="{BB962C8B-B14F-4D97-AF65-F5344CB8AC3E}">
        <p14:creationId xmlns:p14="http://schemas.microsoft.com/office/powerpoint/2010/main" val="2994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145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ncRNA</a:t>
            </a:r>
            <a:r>
              <a:rPr lang="en-US" sz="1200" b="1" dirty="0" smtClean="0"/>
              <a:t> (Noncoding RNA)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Control flow of genetic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Know 1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Hot new area to research for curing genetic diseases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54846"/>
              </p:ext>
            </p:extLst>
          </p:nvPr>
        </p:nvGraphicFramePr>
        <p:xfrm>
          <a:off x="123825" y="1343025"/>
          <a:ext cx="5181599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55171"/>
                <a:gridCol w="892629"/>
                <a:gridCol w="2438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Micro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miRNA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Stop translation by blocking ribosomes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Small Nuclear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snRNA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60-200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Nucleus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Control post transcription modification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Small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Nucleolar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snoRNA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70-100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Nucleolus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modification of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rRNA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Interfering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siRNA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Stop translation by triggering mRNA destruction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990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9434" y="1505635"/>
            <a:ext cx="128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siRNA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05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NA therapeutics: beyond RNA interference and antisense oligonucleoti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5" b="42788"/>
          <a:stretch/>
        </p:blipFill>
        <p:spPr bwMode="auto">
          <a:xfrm>
            <a:off x="2563214" y="171450"/>
            <a:ext cx="2827109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71450"/>
            <a:ext cx="221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siRNA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Stops translation by signaling </a:t>
            </a:r>
          </a:p>
          <a:p>
            <a:r>
              <a:rPr lang="en-US" sz="1200" dirty="0" smtClean="0"/>
              <a:t>the destruction of mRNA before </a:t>
            </a:r>
          </a:p>
          <a:p>
            <a:r>
              <a:rPr lang="en-US" sz="1200" dirty="0" smtClean="0"/>
              <a:t>it is translated into a protein</a:t>
            </a:r>
          </a:p>
        </p:txBody>
      </p:sp>
    </p:spTree>
    <p:extLst>
      <p:ext uri="{BB962C8B-B14F-4D97-AF65-F5344CB8AC3E}">
        <p14:creationId xmlns:p14="http://schemas.microsoft.com/office/powerpoint/2010/main" val="3007605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2695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Genetic Code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2708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chegg.media.images/board/eb8/eb8a25ef-b81a-4d02-843e-001710d33e11-origin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b="8491"/>
          <a:stretch/>
        </p:blipFill>
        <p:spPr bwMode="auto">
          <a:xfrm>
            <a:off x="2171700" y="1313519"/>
            <a:ext cx="3260725" cy="23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66675"/>
            <a:ext cx="32030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Genetic Code: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Given on cheat sheet, just know how to use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Understand complementary relationships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G/C and A/T/U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Convert sequences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DNA ↔ mRNA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mRNA ↔ </a:t>
            </a:r>
            <a:r>
              <a:rPr lang="en-US" sz="1200" dirty="0" err="1" smtClean="0"/>
              <a:t>tRNA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DNA </a:t>
            </a:r>
            <a:r>
              <a:rPr lang="en-US" sz="1200" dirty="0" smtClean="0"/>
              <a:t>↔ AA Sequence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88636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9539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Cancer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628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6675"/>
            <a:ext cx="518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Cancer: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Oncogenes: </a:t>
            </a:r>
            <a:r>
              <a:rPr lang="en-US" sz="1200" dirty="0" smtClean="0"/>
              <a:t>proteins that code for cell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Cancer: </a:t>
            </a:r>
            <a:r>
              <a:rPr lang="en-US" sz="1200" dirty="0" smtClean="0"/>
              <a:t>uncontrolled/unregulated cell growth/reproduction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caused by loss of oncogene regulation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Tumor-Suppressor Genes: </a:t>
            </a:r>
            <a:r>
              <a:rPr lang="en-US" sz="1200" dirty="0" smtClean="0"/>
              <a:t>block/reduce cancer by causing apoptosis if cell is damaged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20+discovered for rare cancers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Example p53 is inactive in about 50% of cancers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Suppression of gene allows cancer to develop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Apoptosis:  </a:t>
            </a:r>
            <a:r>
              <a:rPr lang="en-US" sz="1200" dirty="0" smtClean="0"/>
              <a:t> cause cell destruction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</a:t>
            </a:r>
            <a:r>
              <a:rPr lang="en-US" sz="1200" dirty="0" smtClean="0"/>
              <a:t>elease of cytochrome C from mitochondria  activates </a:t>
            </a:r>
            <a:r>
              <a:rPr lang="en-US" sz="1200" dirty="0" err="1" smtClean="0"/>
              <a:t>caspases</a:t>
            </a:r>
            <a:r>
              <a:rPr lang="en-US" sz="1200" dirty="0" smtClean="0"/>
              <a:t> (digestive enzyme) → breaks apart cell machinery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Treatments: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Radiation → kills fast growing cells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Chemotherapy → kills fast growing cells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Genetics → activate tumor-suppressing genes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Example: 5-fluoro-uracile inhibits production</a:t>
            </a:r>
          </a:p>
          <a:p>
            <a:pPr lvl="1"/>
            <a:r>
              <a:rPr lang="en-US" sz="1200" dirty="0"/>
              <a:t> </a:t>
            </a:r>
            <a:r>
              <a:rPr lang="en-US" sz="1200" dirty="0" smtClean="0"/>
              <a:t>    of thymine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2050" name="Picture 2" descr="http://www.oncoprof.net/Generale2000/g09_Chimiotherapie/images/Structure5FU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/>
          <a:stretch/>
        </p:blipFill>
        <p:spPr bwMode="auto">
          <a:xfrm>
            <a:off x="3705224" y="2438400"/>
            <a:ext cx="1762126" cy="11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28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399"/>
            <a:ext cx="4683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Human Genome Project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171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6675"/>
            <a:ext cx="518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Human Genome Project: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Heredity is controlled by DNA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Genetic Diseases effect 8% humans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Started 1998 → Map 3 billion base pairs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Finished 2001!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1200" b="1" dirty="0" smtClean="0"/>
              <a:t>Results: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Codes for 23,000 enzymes but potentially could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code for 100,000+ (junk DNA)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98% of Genome ≠ code proteins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Unknown or no function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Junk DNA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Regulation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Unused/Abandoned genes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1000 of genetic tests developed</a:t>
            </a:r>
          </a:p>
          <a:p>
            <a:endParaRPr lang="en-US" sz="1200" dirty="0" smtClean="0"/>
          </a:p>
          <a:p>
            <a:r>
              <a:rPr lang="en-US" sz="1200" b="1" dirty="0" smtClean="0"/>
              <a:t>Goal: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Cure Genetic Diseases – easier said than done, but some successes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5122" name="Picture 2" descr="https://encrypted-tbn0.gstatic.com/images?q=tbn:ANd9GcTngtMjH3klWvhVbKatoPV3ugd_1zvWRIJIkDSMdz3EL0zNW6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60960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01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181100"/>
            <a:ext cx="405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Genetic Engineering </a:t>
            </a:r>
          </a:p>
        </p:txBody>
      </p:sp>
    </p:spTree>
    <p:extLst>
      <p:ext uri="{BB962C8B-B14F-4D97-AF65-F5344CB8AC3E}">
        <p14:creationId xmlns:p14="http://schemas.microsoft.com/office/powerpoint/2010/main" val="82408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" y="171450"/>
            <a:ext cx="4094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Focus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Molecules given on cheat sheet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I # the molecules and recognize which N-H group reacts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Purines/Pyrimidine pairs G/C  and A/T or A/U</a:t>
            </a:r>
          </a:p>
        </p:txBody>
      </p:sp>
      <p:pic>
        <p:nvPicPr>
          <p:cNvPr id="1026" name="Picture 2" descr="http://images.flatworldknowledge.com/ballgob/ballgob-fig19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066800"/>
            <a:ext cx="35718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85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6675"/>
            <a:ext cx="342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Genetic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Laboratory technique for controlling/causing genetic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DNA polymerase chain reaction: copies specific genes over and 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Restriction Endonucleases: split DNA at very specific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Insertion: Ability to insert genetic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Ligases: covalently bond DNA back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Recombinant DNA: DNA whose base pairs have been rearranged to contain new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dirty="0" smtClean="0"/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Yeast/Bacteria →</a:t>
            </a:r>
            <a:r>
              <a:rPr lang="en-US" sz="1200" b="1" dirty="0" smtClean="0"/>
              <a:t> </a:t>
            </a:r>
            <a:r>
              <a:rPr lang="en-US" sz="1200" dirty="0" smtClean="0"/>
              <a:t>Insulin, Anemia drugs, Interferon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Agriculture </a:t>
            </a:r>
            <a:r>
              <a:rPr lang="en-US" sz="1200" dirty="0" smtClean="0"/>
              <a:t>→ GMO crops, pesticide resistance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1026" name="Picture 2" descr="http://c3e308.medialib.glogster.com/media/90/907687820a9d567d694bcb043325dfd6d624fd43fd355cfb4243786bb2aa47a8/helixe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2562650"/>
            <a:ext cx="1914525" cy="10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nyon.cv.k12.ca.us/GE/turke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5345"/>
            <a:ext cx="1724025" cy="25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39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19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326376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img1.ck12.org/datastreams/f-d%3Aa448ec225d2a7cfe77ebd143f76a9b3b36551d0c5c6687953f15c6a0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02" y="1485900"/>
            <a:ext cx="2622239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5" y="28575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Mutation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Mutation: alteration to DNA that changes genome in child but not parent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Good (Superpowers) or Bad (Cancer, diseases)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Evolution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Mutagens: cause genetic damage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Ionizing Radiation – UV, x-rays, cosmic rays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Chemicals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Radioactive decay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Heavy Metals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Viruses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Anti-oxidants</a:t>
            </a:r>
          </a:p>
        </p:txBody>
      </p:sp>
      <p:pic>
        <p:nvPicPr>
          <p:cNvPr id="3076" name="Picture 4" descr="http://academic.pgcc.edu/~kroberts/Lecture/Chapter%207/07-24_FrameshiftMutagen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 bwMode="auto">
          <a:xfrm>
            <a:off x="47625" y="2095500"/>
            <a:ext cx="1358900" cy="15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7527" y="2445597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Superpowers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Evolution</a:t>
            </a:r>
          </a:p>
        </p:txBody>
      </p:sp>
      <p:pic>
        <p:nvPicPr>
          <p:cNvPr id="3078" name="Picture 6" descr="https://encrypted-tbn1.gstatic.com/images?q=tbn:ANd9GcRApM6dnBN_a5_h1mczSQ8DBPeH_MbNEn5x1HsNYPNFuhmHUg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177482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58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2243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Translation</a:t>
            </a:r>
          </a:p>
          <a:p>
            <a:pPr algn="ctr"/>
            <a:r>
              <a:rPr lang="en-US" sz="3600" dirty="0" smtClean="0"/>
              <a:t>General (I)</a:t>
            </a:r>
          </a:p>
        </p:txBody>
      </p:sp>
    </p:spTree>
    <p:extLst>
      <p:ext uri="{BB962C8B-B14F-4D97-AF65-F5344CB8AC3E}">
        <p14:creationId xmlns:p14="http://schemas.microsoft.com/office/powerpoint/2010/main" val="3479599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" y="28575"/>
            <a:ext cx="518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Translation –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Dfn</a:t>
            </a:r>
            <a:r>
              <a:rPr lang="en-US" sz="1200" dirty="0" smtClean="0"/>
              <a:t>: Biosynthesis of Proteins  (DNA → RNA → Protein)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Step 0: Preparation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Step 1: Initialization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Step 2: Elongation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Step 3: Termination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Know the roles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mRNA, </a:t>
            </a:r>
            <a:r>
              <a:rPr lang="en-US" sz="1200" dirty="0" err="1" smtClean="0"/>
              <a:t>tRNA</a:t>
            </a:r>
            <a:r>
              <a:rPr lang="en-US" sz="1200" dirty="0" smtClean="0"/>
              <a:t>, </a:t>
            </a:r>
            <a:r>
              <a:rPr lang="en-US" sz="1200" dirty="0" err="1" smtClean="0"/>
              <a:t>rRNA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Ribosomes – 2 subunits, 3 binding sites (1 mRNA, 2-tRNA)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65194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2271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Translation</a:t>
            </a:r>
          </a:p>
          <a:p>
            <a:pPr algn="ctr"/>
            <a:r>
              <a:rPr lang="en-US" sz="3600" dirty="0" smtClean="0"/>
              <a:t>General (II)</a:t>
            </a:r>
          </a:p>
        </p:txBody>
      </p:sp>
    </p:spTree>
    <p:extLst>
      <p:ext uri="{BB962C8B-B14F-4D97-AF65-F5344CB8AC3E}">
        <p14:creationId xmlns:p14="http://schemas.microsoft.com/office/powerpoint/2010/main" val="3411054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hhe.com/biosci/esp/2001_gbio/folder_structure/ge/m5/s3/assets/images/gem5s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" y="24631"/>
            <a:ext cx="4797425" cy="361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33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3902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Translation</a:t>
            </a:r>
          </a:p>
          <a:p>
            <a:pPr algn="ctr"/>
            <a:r>
              <a:rPr lang="en-US" sz="3600" dirty="0" smtClean="0"/>
              <a:t>Step 0 - Preparation</a:t>
            </a:r>
          </a:p>
        </p:txBody>
      </p:sp>
    </p:spTree>
    <p:extLst>
      <p:ext uri="{BB962C8B-B14F-4D97-AF65-F5344CB8AC3E}">
        <p14:creationId xmlns:p14="http://schemas.microsoft.com/office/powerpoint/2010/main" val="446773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" y="28575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Translation – Step 0 –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DNA transcribed to mRNA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mRNA moves from </a:t>
            </a:r>
            <a:r>
              <a:rPr lang="en-US" sz="1200" dirty="0" err="1" smtClean="0"/>
              <a:t>nucleous</a:t>
            </a:r>
            <a:r>
              <a:rPr lang="en-US" sz="1200" dirty="0" smtClean="0"/>
              <a:t> to cytoplasm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mRNA binds to 5+ ribosomes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tRNA</a:t>
            </a:r>
            <a:r>
              <a:rPr lang="en-US" sz="1200" dirty="0" smtClean="0"/>
              <a:t> binds to AA (requires an enzyme)</a:t>
            </a:r>
          </a:p>
          <a:p>
            <a:endParaRPr lang="en-US" sz="1200" dirty="0" smtClean="0"/>
          </a:p>
          <a:p>
            <a:r>
              <a:rPr lang="en-US" sz="1200" dirty="0" smtClean="0"/>
              <a:t>	AA + </a:t>
            </a:r>
            <a:r>
              <a:rPr lang="en-US" sz="1200" dirty="0" err="1" smtClean="0"/>
              <a:t>tRNA</a:t>
            </a:r>
            <a:r>
              <a:rPr lang="en-US" sz="1200" dirty="0" smtClean="0"/>
              <a:t> + ATP → AA-</a:t>
            </a:r>
            <a:r>
              <a:rPr lang="en-US" sz="1200" dirty="0" err="1" smtClean="0"/>
              <a:t>tRNA</a:t>
            </a:r>
            <a:r>
              <a:rPr lang="en-US" sz="1200" dirty="0" smtClean="0"/>
              <a:t> + AMP + 2 P</a:t>
            </a:r>
            <a:r>
              <a:rPr lang="en-US" sz="1200" baseline="-25000" dirty="0" smtClean="0"/>
              <a:t>i</a:t>
            </a:r>
            <a:endParaRPr lang="en-US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52599"/>
            <a:ext cx="4158854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4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199"/>
            <a:ext cx="3391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Translation</a:t>
            </a:r>
          </a:p>
          <a:p>
            <a:pPr algn="ctr"/>
            <a:r>
              <a:rPr lang="en-US" sz="3600" dirty="0" smtClean="0"/>
              <a:t>Step 1</a:t>
            </a:r>
            <a:r>
              <a:rPr lang="en-US" sz="3600" dirty="0"/>
              <a:t> </a:t>
            </a:r>
            <a:r>
              <a:rPr lang="en-US" sz="3600" dirty="0" smtClean="0"/>
              <a:t>- Initiation</a:t>
            </a:r>
          </a:p>
        </p:txBody>
      </p:sp>
    </p:spTree>
    <p:extLst>
      <p:ext uri="{BB962C8B-B14F-4D97-AF65-F5344CB8AC3E}">
        <p14:creationId xmlns:p14="http://schemas.microsoft.com/office/powerpoint/2010/main" val="410248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90600"/>
            <a:ext cx="2031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Structure</a:t>
            </a:r>
            <a:r>
              <a:rPr lang="en-US" sz="3600" dirty="0"/>
              <a:t> </a:t>
            </a:r>
            <a:endParaRPr lang="en-US" sz="3600" dirty="0" smtClean="0"/>
          </a:p>
          <a:p>
            <a:pPr algn="ctr"/>
            <a:r>
              <a:rPr lang="en-US" sz="3600" dirty="0" smtClean="0"/>
              <a:t>Sugars</a:t>
            </a:r>
          </a:p>
        </p:txBody>
      </p:sp>
    </p:spTree>
    <p:extLst>
      <p:ext uri="{BB962C8B-B14F-4D97-AF65-F5344CB8AC3E}">
        <p14:creationId xmlns:p14="http://schemas.microsoft.com/office/powerpoint/2010/main" val="2744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68" y="95249"/>
            <a:ext cx="2783003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" y="28575"/>
            <a:ext cx="294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Translation – Step 1 – Initiation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AUG (Met) = start codon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Capped to prevent reaction on amine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Ribosome binds to mRNA at/near the initiator/start codon</a:t>
            </a:r>
          </a:p>
        </p:txBody>
      </p:sp>
      <p:pic>
        <p:nvPicPr>
          <p:cNvPr id="4102" name="Picture 6" descr="fro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t="8775" r="1415" b="8434"/>
          <a:stretch/>
        </p:blipFill>
        <p:spPr bwMode="auto">
          <a:xfrm>
            <a:off x="190500" y="1632307"/>
            <a:ext cx="5076826" cy="18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56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84" y="1228636"/>
            <a:ext cx="3693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Translation</a:t>
            </a:r>
          </a:p>
          <a:p>
            <a:pPr algn="ctr"/>
            <a:r>
              <a:rPr lang="en-US" sz="3600" dirty="0" smtClean="0"/>
              <a:t>Step 2 - Elongation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34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61925"/>
            <a:ext cx="3091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Translation – Step 2 – Elongation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tRNA</a:t>
            </a:r>
            <a:r>
              <a:rPr lang="en-US" sz="1200" dirty="0" smtClean="0"/>
              <a:t> HB to mRNA anticodon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Ribosome makes peptide bond between 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tRNA</a:t>
            </a:r>
            <a:r>
              <a:rPr lang="en-US" sz="1200" dirty="0" smtClean="0"/>
              <a:t> breaks off (to be reused)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Process repeats….</a:t>
            </a:r>
          </a:p>
        </p:txBody>
      </p:sp>
      <p:pic>
        <p:nvPicPr>
          <p:cNvPr id="6146" name="Picture 2" descr="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12194" r="1632" b="6877"/>
          <a:stretch/>
        </p:blipFill>
        <p:spPr bwMode="auto">
          <a:xfrm>
            <a:off x="38100" y="1619251"/>
            <a:ext cx="5317134" cy="19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28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233" y="1228636"/>
            <a:ext cx="395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Translation</a:t>
            </a:r>
          </a:p>
          <a:p>
            <a:pPr algn="ctr"/>
            <a:r>
              <a:rPr lang="en-US" sz="3600" dirty="0" smtClean="0"/>
              <a:t>Step </a:t>
            </a:r>
            <a:r>
              <a:rPr lang="en-US" sz="3600" dirty="0" smtClean="0"/>
              <a:t>3 </a:t>
            </a:r>
            <a:r>
              <a:rPr lang="en-US" sz="3600" dirty="0" smtClean="0"/>
              <a:t>- </a:t>
            </a:r>
            <a:r>
              <a:rPr lang="en-US" sz="3600" dirty="0" smtClean="0"/>
              <a:t>Termination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4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61925"/>
            <a:ext cx="4059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Translation – Step </a:t>
            </a:r>
            <a:r>
              <a:rPr lang="en-US" sz="1200" b="1" dirty="0" smtClean="0"/>
              <a:t>3 </a:t>
            </a:r>
            <a:r>
              <a:rPr lang="en-US" sz="1200" b="1" dirty="0" smtClean="0"/>
              <a:t>– </a:t>
            </a:r>
            <a:r>
              <a:rPr lang="en-US" sz="1200" b="1" dirty="0" smtClean="0"/>
              <a:t>Termination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Elongation stops when a TC/nonsense codon is reached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Last </a:t>
            </a:r>
            <a:r>
              <a:rPr lang="en-US" sz="1200" dirty="0" err="1" smtClean="0"/>
              <a:t>tRNA</a:t>
            </a:r>
            <a:r>
              <a:rPr lang="en-US" sz="1200" dirty="0" smtClean="0"/>
              <a:t> is hydrolyzed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Ribosomes separate and release mRNA and finished protein</a:t>
            </a:r>
            <a:endParaRPr lang="en-US" sz="1200" dirty="0" smtClean="0"/>
          </a:p>
        </p:txBody>
      </p:sp>
      <p:pic>
        <p:nvPicPr>
          <p:cNvPr id="1026" name="Picture 2" descr="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7120" r="1491" b="7701"/>
          <a:stretch/>
        </p:blipFill>
        <p:spPr bwMode="auto">
          <a:xfrm>
            <a:off x="66674" y="1257300"/>
            <a:ext cx="532889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42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990600"/>
            <a:ext cx="3073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Big Picture:</a:t>
            </a:r>
          </a:p>
          <a:p>
            <a:pPr algn="ctr"/>
            <a:r>
              <a:rPr lang="en-US" sz="3600" dirty="0" smtClean="0"/>
              <a:t>Central Dogma </a:t>
            </a:r>
          </a:p>
          <a:p>
            <a:pPr algn="ctr"/>
            <a:r>
              <a:rPr lang="en-US" sz="3600" dirty="0" smtClean="0"/>
              <a:t>of Biology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3469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13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7794"/>
            <a:ext cx="4664075" cy="34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82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95400"/>
            <a:ext cx="364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Hydrogen Bonding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02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86" y="152400"/>
            <a:ext cx="4151063" cy="347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6675"/>
            <a:ext cx="2730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Hydrogen Bonding: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Complementary - Between Base Pairs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in DNA or DNA/RNA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Structure → specific shapes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of proteins and RNA</a:t>
            </a:r>
          </a:p>
        </p:txBody>
      </p:sp>
    </p:spTree>
    <p:extLst>
      <p:ext uri="{BB962C8B-B14F-4D97-AF65-F5344CB8AC3E}">
        <p14:creationId xmlns:p14="http://schemas.microsoft.com/office/powerpoint/2010/main" val="173726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" y="171449"/>
            <a:ext cx="4050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Focus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Molecules given on cheat sheet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I # the molecules and recognize which OH groups react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Missing 2’ OH on </a:t>
            </a:r>
            <a:r>
              <a:rPr lang="en-US" sz="1200" dirty="0" err="1" smtClean="0"/>
              <a:t>deoxyribose</a:t>
            </a:r>
            <a:endParaRPr lang="en-US" sz="1200" dirty="0" smtClean="0"/>
          </a:p>
        </p:txBody>
      </p:sp>
      <p:pic>
        <p:nvPicPr>
          <p:cNvPr id="2050" name="Picture 2" descr="http://images.flatworldknowledge.com/ballgob/ballgob-fig19_x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571875" cy="12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9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447800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 Nucleosides</a:t>
            </a:r>
          </a:p>
        </p:txBody>
      </p:sp>
    </p:spTree>
    <p:extLst>
      <p:ext uri="{BB962C8B-B14F-4D97-AF65-F5344CB8AC3E}">
        <p14:creationId xmlns:p14="http://schemas.microsoft.com/office/powerpoint/2010/main" val="42356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egonstate.edu/instruct/bb350/ahernmaterials/a09/09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44" y="552450"/>
            <a:ext cx="4127071" cy="30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50" y="171449"/>
            <a:ext cx="2348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Focus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Given Table 31.1 on cheat sheet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Base + Sugar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2° Amine + Alcohol → 3° Amine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 able to draw them</a:t>
            </a:r>
          </a:p>
        </p:txBody>
      </p:sp>
    </p:spTree>
    <p:extLst>
      <p:ext uri="{BB962C8B-B14F-4D97-AF65-F5344CB8AC3E}">
        <p14:creationId xmlns:p14="http://schemas.microsoft.com/office/powerpoint/2010/main" val="156394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 Nucleotides</a:t>
            </a:r>
          </a:p>
        </p:txBody>
      </p:sp>
    </p:spTree>
    <p:extLst>
      <p:ext uri="{BB962C8B-B14F-4D97-AF65-F5344CB8AC3E}">
        <p14:creationId xmlns:p14="http://schemas.microsoft.com/office/powerpoint/2010/main" val="34209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</TotalTime>
  <Words>1193</Words>
  <Application>Microsoft Office PowerPoint</Application>
  <PresentationFormat>Custom</PresentationFormat>
  <Paragraphs>283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102</cp:revision>
  <cp:lastPrinted>2012-04-07T18:02:16Z</cp:lastPrinted>
  <dcterms:created xsi:type="dcterms:W3CDTF">2012-03-06T17:33:30Z</dcterms:created>
  <dcterms:modified xsi:type="dcterms:W3CDTF">2014-04-17T01:45:30Z</dcterms:modified>
</cp:coreProperties>
</file>