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82" r:id="rId10"/>
    <p:sldId id="284" r:id="rId11"/>
    <p:sldId id="289" r:id="rId12"/>
    <p:sldId id="286" r:id="rId13"/>
    <p:sldId id="287" r:id="rId14"/>
    <p:sldId id="288" r:id="rId15"/>
  </p:sldIdLst>
  <p:sldSz cx="5486400" cy="7315200" type="B5JIS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>
        <p:scale>
          <a:sx n="100" d="100"/>
          <a:sy n="100" d="100"/>
        </p:scale>
        <p:origin x="-96" y="1344"/>
      </p:cViewPr>
      <p:guideLst>
        <p:guide orient="horz" pos="2304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272455"/>
            <a:ext cx="4663440" cy="1568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4145280"/>
            <a:ext cx="38404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1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5" y="469057"/>
            <a:ext cx="987743" cy="99855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6" y="469057"/>
            <a:ext cx="2871788" cy="99855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4700694"/>
            <a:ext cx="46634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3100496"/>
            <a:ext cx="4663440" cy="1600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077" y="2731350"/>
            <a:ext cx="1929765" cy="77232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0282" y="2731350"/>
            <a:ext cx="1929765" cy="77232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92948"/>
            <a:ext cx="49377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2" y="1637456"/>
            <a:ext cx="2424113" cy="6824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2" y="2319868"/>
            <a:ext cx="2424113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1637456"/>
            <a:ext cx="2425065" cy="6824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2319868"/>
            <a:ext cx="2425065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0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3657600"/>
            <a:ext cx="5486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0"/>
            <a:ext cx="54864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657600"/>
            <a:ext cx="54864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291254"/>
            <a:ext cx="1804988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291256"/>
            <a:ext cx="3067050" cy="62433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1530776"/>
            <a:ext cx="1804988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8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5120642"/>
            <a:ext cx="3291840" cy="604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653626"/>
            <a:ext cx="32918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5725162"/>
            <a:ext cx="3291840" cy="858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292948"/>
            <a:ext cx="493776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706883"/>
            <a:ext cx="493776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780109"/>
            <a:ext cx="128016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6780109"/>
            <a:ext cx="173736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6780109"/>
            <a:ext cx="128016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3752" y="1228636"/>
            <a:ext cx="1818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Enzymes</a:t>
            </a:r>
          </a:p>
          <a:p>
            <a:pPr algn="ctr"/>
            <a:r>
              <a:rPr lang="en-US" sz="3600" dirty="0" smtClean="0"/>
              <a:t>General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2875" y="3724275"/>
            <a:ext cx="411721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Enzymes: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Proteins that catalyze biochemical reactions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Eduard Buchner (1907) – Nobel prize – living cells not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required for enzymes to function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Accelerate chemical reactions 1-100 million times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Enzyme </a:t>
            </a:r>
            <a:r>
              <a:rPr lang="en-US" sz="1200" dirty="0" smtClean="0"/>
              <a:t>Specificity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Functionality is very specific (1 Enzyme catalyzes 1 Reaction)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“-</a:t>
            </a:r>
            <a:r>
              <a:rPr lang="en-US" sz="1200" dirty="0" err="1" smtClean="0"/>
              <a:t>ase</a:t>
            </a:r>
            <a:r>
              <a:rPr lang="en-US" sz="1200" dirty="0" smtClean="0"/>
              <a:t>” ending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1200" b="1" dirty="0" smtClean="0"/>
              <a:t>4 Common Features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Speed up reactions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Enzyme not altered in the reaction (reusable)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Highly specific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Reversible – One direction usually highly favored</a:t>
            </a:r>
          </a:p>
        </p:txBody>
      </p:sp>
    </p:spTree>
    <p:extLst>
      <p:ext uri="{BB962C8B-B14F-4D97-AF65-F5344CB8AC3E}">
        <p14:creationId xmlns:p14="http://schemas.microsoft.com/office/powerpoint/2010/main" val="12786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123" y="951637"/>
            <a:ext cx="37041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Proximity Catalysis</a:t>
            </a:r>
          </a:p>
          <a:p>
            <a:pPr algn="ctr"/>
            <a:r>
              <a:rPr lang="en-US" sz="3600" dirty="0" smtClean="0"/>
              <a:t>and</a:t>
            </a:r>
            <a:endParaRPr lang="en-US" sz="3600" dirty="0" smtClean="0"/>
          </a:p>
          <a:p>
            <a:pPr algn="ctr"/>
            <a:r>
              <a:rPr lang="en-US" sz="3600" dirty="0" smtClean="0"/>
              <a:t>Productive Binding</a:t>
            </a:r>
            <a:endParaRPr lang="en-US" sz="3600" dirty="0"/>
          </a:p>
        </p:txBody>
      </p:sp>
      <p:pic>
        <p:nvPicPr>
          <p:cNvPr id="3" name="Picture 2" descr="http://img.sparknotes.com/figures/1/18b9012870c85fba3a8046a767b52ddf/step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4752975"/>
            <a:ext cx="3054350" cy="18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25" y="3762375"/>
            <a:ext cx="4484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Proximity Catalysis: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Enzyme holds the reactants in close proximity</a:t>
            </a:r>
          </a:p>
          <a:p>
            <a:endParaRPr lang="en-US" sz="1200" dirty="0"/>
          </a:p>
          <a:p>
            <a:r>
              <a:rPr lang="en-US" sz="1200" b="1" dirty="0" smtClean="0"/>
              <a:t>Productive Binding: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Enzyme holds reactants in proper orientation for reaction to occur</a:t>
            </a:r>
          </a:p>
          <a:p>
            <a:endParaRPr lang="en-US" sz="1200" b="1" dirty="0" err="1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25" y="6496050"/>
            <a:ext cx="4697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Example:  Glucose </a:t>
            </a:r>
            <a:r>
              <a:rPr lang="en-US" sz="1200" b="1" dirty="0" smtClean="0">
                <a:sym typeface="Wingdings" pitchFamily="2" charset="2"/>
              </a:rPr>
              <a:t> Glucose-6-Phosphate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Many parts required (Substrate + ATP + Mg</a:t>
            </a:r>
            <a:r>
              <a:rPr lang="en-US" sz="1200" baseline="30000" dirty="0"/>
              <a:t>+2</a:t>
            </a:r>
            <a:r>
              <a:rPr lang="en-US" sz="1200" dirty="0"/>
              <a:t> ion</a:t>
            </a:r>
            <a:r>
              <a:rPr lang="en-US" sz="1200" dirty="0" smtClean="0"/>
              <a:t>. (Proximity Catalysis)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Phosphate only added to #6 carbon (Productive Binding)</a:t>
            </a:r>
            <a:endParaRPr lang="en-US" sz="1200" dirty="0"/>
          </a:p>
          <a:p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616183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1019" y="1505635"/>
            <a:ext cx="258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Temperature</a:t>
            </a:r>
          </a:p>
        </p:txBody>
      </p:sp>
      <p:pic>
        <p:nvPicPr>
          <p:cNvPr id="3" name="Picture 2" descr="https://wikispaces.psu.edu/download/attachments/42338273/image-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" t="7498" r="2034" b="45641"/>
          <a:stretch/>
        </p:blipFill>
        <p:spPr bwMode="auto">
          <a:xfrm>
            <a:off x="552451" y="5143500"/>
            <a:ext cx="4495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550" y="3762375"/>
            <a:ext cx="5105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Effect of Temperature on Catalysts: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Any change that effects protein structure effects an enzymes catalytic ability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Low Temp = Few molecules have AE required to react (+ denaturation)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High Temp = Enzymes denature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8215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6372" y="1505635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pH</a:t>
            </a:r>
            <a:endParaRPr lang="en-US" sz="3600" dirty="0"/>
          </a:p>
        </p:txBody>
      </p:sp>
      <p:pic>
        <p:nvPicPr>
          <p:cNvPr id="3" name="Picture 2" descr="https://wikispaces.psu.edu/download/attachments/42338273/image-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" t="54115" r="2034" b="976"/>
          <a:stretch/>
        </p:blipFill>
        <p:spPr bwMode="auto">
          <a:xfrm>
            <a:off x="95251" y="5124450"/>
            <a:ext cx="5326546" cy="207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350" y="3790950"/>
            <a:ext cx="5105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Effect of pH on Catalysts: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Any change that effects protein structure effects an enzymes catalytic ability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Charge of –COOH and –NH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effected by pH </a:t>
            </a:r>
            <a:r>
              <a:rPr lang="en-US" sz="1200" dirty="0" smtClean="0">
                <a:sym typeface="Wingdings" pitchFamily="2" charset="2"/>
              </a:rPr>
              <a:t> change in 2°/3°/4° structure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149361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559" y="1505635"/>
            <a:ext cx="3741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Enzyme Regulation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" y="3705226"/>
            <a:ext cx="3095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Allosteric Regulation: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Active domain – catalyzes the reaction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Regulatory domain – modulates activity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Activator/inhibitors bind to Regulatory domain and change the catalytic ability of enzyme</a:t>
            </a:r>
            <a:endParaRPr lang="en-US" sz="1200" dirty="0" smtClean="0"/>
          </a:p>
        </p:txBody>
      </p:sp>
      <p:pic>
        <p:nvPicPr>
          <p:cNvPr id="4" name="Picture 2" descr="https://wikispaces.psu.edu/download/attachments/42338273/image-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8889" r="1607"/>
          <a:stretch/>
        </p:blipFill>
        <p:spPr bwMode="auto">
          <a:xfrm>
            <a:off x="57149" y="4829984"/>
            <a:ext cx="4305301" cy="24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19450" y="3771901"/>
            <a:ext cx="2143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Covalent Modification: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Functional groups bonded to enzyme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Ex: Phosphorylation</a:t>
            </a:r>
          </a:p>
        </p:txBody>
      </p:sp>
    </p:spTree>
    <p:extLst>
      <p:ext uri="{BB962C8B-B14F-4D97-AF65-F5344CB8AC3E}">
        <p14:creationId xmlns:p14="http://schemas.microsoft.com/office/powerpoint/2010/main" val="481049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544" y="1228636"/>
            <a:ext cx="4561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Feedback Inhibition</a:t>
            </a:r>
          </a:p>
          <a:p>
            <a:pPr algn="ctr"/>
            <a:r>
              <a:rPr lang="en-US" sz="3600" dirty="0" err="1" smtClean="0"/>
              <a:t>Feedforward</a:t>
            </a:r>
            <a:r>
              <a:rPr lang="en-US" sz="3600" dirty="0" smtClean="0"/>
              <a:t> Activation</a:t>
            </a:r>
            <a:endParaRPr lang="en-US" sz="3600" dirty="0"/>
          </a:p>
        </p:txBody>
      </p:sp>
      <p:pic>
        <p:nvPicPr>
          <p:cNvPr id="3" name="Picture 2" descr="https://wikispaces.psu.edu/download/attachments/42338273/image-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" t="8624" r="3389" b="12646"/>
          <a:stretch/>
        </p:blipFill>
        <p:spPr bwMode="auto">
          <a:xfrm>
            <a:off x="333375" y="4897482"/>
            <a:ext cx="5029200" cy="222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550" y="3829050"/>
            <a:ext cx="44572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Feedforward</a:t>
            </a:r>
            <a:r>
              <a:rPr lang="en-US" sz="1200" b="1" dirty="0" smtClean="0"/>
              <a:t> Activation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Excess of beginning R/P  increases the reaction rate of a later step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/>
              <a:t>Feedback Inhibition</a:t>
            </a:r>
          </a:p>
          <a:p>
            <a:r>
              <a:rPr lang="en-US" sz="1200" dirty="0" smtClean="0"/>
              <a:t>Excess of final product decreases the reaction rate of an earlier step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67436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9496" y="1505635"/>
            <a:ext cx="1307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Terms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3350" y="3771900"/>
            <a:ext cx="35000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Apoenzyme</a:t>
            </a:r>
            <a:r>
              <a:rPr lang="en-US" sz="1200" b="1" dirty="0" smtClean="0"/>
              <a:t>:  </a:t>
            </a:r>
            <a:r>
              <a:rPr lang="en-US" sz="1200" dirty="0" smtClean="0"/>
              <a:t>protein part</a:t>
            </a:r>
          </a:p>
          <a:p>
            <a:endParaRPr lang="en-US" sz="1200" b="1" dirty="0"/>
          </a:p>
          <a:p>
            <a:r>
              <a:rPr lang="en-US" sz="1200" b="1" dirty="0" smtClean="0"/>
              <a:t>Coenzyme:</a:t>
            </a:r>
            <a:r>
              <a:rPr lang="en-US" sz="1200" dirty="0" smtClean="0"/>
              <a:t>  non-protein part</a:t>
            </a:r>
          </a:p>
          <a:p>
            <a:endParaRPr lang="en-US" sz="1200" b="1" dirty="0"/>
          </a:p>
          <a:p>
            <a:r>
              <a:rPr lang="en-US" sz="1200" b="1" dirty="0" err="1" smtClean="0"/>
              <a:t>Holoenzyme</a:t>
            </a:r>
            <a:r>
              <a:rPr lang="en-US" sz="1200" b="1" dirty="0" smtClean="0"/>
              <a:t>:  </a:t>
            </a:r>
            <a:r>
              <a:rPr lang="en-US" sz="1200" dirty="0" smtClean="0"/>
              <a:t>enzyme requiring Apo + Co to function</a:t>
            </a:r>
            <a:endParaRPr lang="en-US" sz="1200" b="1" dirty="0" smtClean="0"/>
          </a:p>
          <a:p>
            <a:endParaRPr lang="en-US" sz="1200" b="1" dirty="0"/>
          </a:p>
          <a:p>
            <a:r>
              <a:rPr lang="en-US" sz="1200" b="1" dirty="0" smtClean="0"/>
              <a:t>Activator:  </a:t>
            </a:r>
            <a:r>
              <a:rPr lang="en-US" sz="1200" dirty="0" smtClean="0"/>
              <a:t>Inorganic part (metal ions)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Substrate:  </a:t>
            </a:r>
            <a:r>
              <a:rPr lang="en-US" sz="1200" dirty="0" smtClean="0"/>
              <a:t>substance acted on by enzyme</a:t>
            </a:r>
            <a:r>
              <a:rPr lang="en-US" sz="1200" b="1" dirty="0" smtClean="0"/>
              <a:t> 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038350" y="3771900"/>
            <a:ext cx="533400" cy="6924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3981450"/>
            <a:ext cx="2614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Holoenzyme</a:t>
            </a:r>
            <a:r>
              <a:rPr lang="en-US" sz="1200" dirty="0" smtClean="0"/>
              <a:t> = </a:t>
            </a:r>
            <a:r>
              <a:rPr lang="en-US" sz="1200" dirty="0" err="1" smtClean="0"/>
              <a:t>apoenzyme</a:t>
            </a:r>
            <a:r>
              <a:rPr lang="en-US" sz="1200" dirty="0" smtClean="0"/>
              <a:t> + coenzyme</a:t>
            </a:r>
          </a:p>
        </p:txBody>
      </p:sp>
    </p:spTree>
    <p:extLst>
      <p:ext uri="{BB962C8B-B14F-4D97-AF65-F5344CB8AC3E}">
        <p14:creationId xmlns:p14="http://schemas.microsoft.com/office/powerpoint/2010/main" val="163776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4031" y="1228636"/>
            <a:ext cx="23583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6 Classes of</a:t>
            </a:r>
          </a:p>
          <a:p>
            <a:pPr algn="ctr"/>
            <a:r>
              <a:rPr lang="en-US" sz="3600" dirty="0" smtClean="0"/>
              <a:t>Enzymes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85950" y="3743325"/>
            <a:ext cx="1876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 Main Classes of Enzymes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42007"/>
              </p:ext>
            </p:extLst>
          </p:nvPr>
        </p:nvGraphicFramePr>
        <p:xfrm>
          <a:off x="180975" y="4143375"/>
          <a:ext cx="5181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25"/>
                <a:gridCol w="36480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Oxidoreductases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Oxidation-Reduction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reactions between 2 substrates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Transferases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Transfer of functional group between 2 substrates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  Hydrolases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Hydrolysis of esters, carbohydrates and proteins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Lysases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Removal of functional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groups (not by hydrolysis)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Isomerases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Interconversion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of stereoisomers and structural isomers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  Ligases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Linkage of 2 compounds via breaking a phosphate anhydride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bond in ATP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76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808" y="1228636"/>
            <a:ext cx="3236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Reaction-Energy</a:t>
            </a:r>
          </a:p>
          <a:p>
            <a:pPr algn="ctr"/>
            <a:r>
              <a:rPr lang="en-US" sz="3600" dirty="0" smtClean="0"/>
              <a:t>Diagram</a:t>
            </a:r>
            <a:endParaRPr lang="en-US" sz="3600" dirty="0"/>
          </a:p>
        </p:txBody>
      </p:sp>
      <p:pic>
        <p:nvPicPr>
          <p:cNvPr id="3" name="Picture 2" descr="https://wikispaces.psu.edu/download/attachments/42338273/image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1960" r="2733" b="8403"/>
          <a:stretch/>
        </p:blipFill>
        <p:spPr bwMode="auto">
          <a:xfrm>
            <a:off x="102394" y="3819525"/>
            <a:ext cx="533400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2619376" y="4143375"/>
            <a:ext cx="885824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38525" y="4000500"/>
            <a:ext cx="1152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Transition State</a:t>
            </a:r>
          </a:p>
        </p:txBody>
      </p:sp>
    </p:spTree>
    <p:extLst>
      <p:ext uri="{BB962C8B-B14F-4D97-AF65-F5344CB8AC3E}">
        <p14:creationId xmlns:p14="http://schemas.microsoft.com/office/powerpoint/2010/main" val="207110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808" y="1228636"/>
            <a:ext cx="3236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Reaction-Energy</a:t>
            </a:r>
          </a:p>
          <a:p>
            <a:pPr algn="ctr"/>
            <a:r>
              <a:rPr lang="en-US" sz="3600" dirty="0" smtClean="0"/>
              <a:t>Terms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1450" y="3771900"/>
            <a:ext cx="45779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Activation Energy (Barrier):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Energy required for a reaction to occur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 larger the barrier the slower the rate</a:t>
            </a:r>
          </a:p>
          <a:p>
            <a:endParaRPr lang="en-US" sz="1200" b="1" dirty="0"/>
          </a:p>
          <a:p>
            <a:r>
              <a:rPr lang="en-US" sz="1200" b="1" dirty="0" smtClean="0"/>
              <a:t>Transition State: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U</a:t>
            </a:r>
            <a:r>
              <a:rPr lang="en-US" sz="1200" dirty="0" smtClean="0"/>
              <a:t>nstable intermediate state ½ way between reactants and products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Catalysts work by altering the TS</a:t>
            </a:r>
          </a:p>
          <a:p>
            <a:endParaRPr lang="en-US" sz="1200" b="1" dirty="0"/>
          </a:p>
          <a:p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80168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7722" y="951637"/>
            <a:ext cx="20909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Increasing</a:t>
            </a:r>
            <a:endParaRPr lang="en-US" sz="3600" dirty="0"/>
          </a:p>
          <a:p>
            <a:pPr algn="ctr"/>
            <a:r>
              <a:rPr lang="en-US" sz="3600" dirty="0" smtClean="0"/>
              <a:t>Reaction</a:t>
            </a:r>
          </a:p>
          <a:p>
            <a:pPr algn="ctr"/>
            <a:r>
              <a:rPr lang="en-US" sz="3600" dirty="0" smtClean="0"/>
              <a:t>Rates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95203" y="3743324"/>
            <a:ext cx="23531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 Ways to Increase Reaction Rates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25081"/>
              </p:ext>
            </p:extLst>
          </p:nvPr>
        </p:nvGraphicFramePr>
        <p:xfrm>
          <a:off x="180975" y="4086225"/>
          <a:ext cx="5181600" cy="163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25"/>
                <a:gridCol w="3648075"/>
              </a:tblGrid>
              <a:tr h="3583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773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Reactant concentration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Increases number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molecules with enough energy to be able to react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773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Reaction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number of energy of all molecules therefore increasing the number with E &gt; AE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  Catalysts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Changes AE, allowing more molecules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react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https://wikispaces.psu.edu/download/attachments/42338273/image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5729636"/>
            <a:ext cx="2490979" cy="151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448175" y="5076825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0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513" y="1505635"/>
            <a:ext cx="3193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Enzyme Kinetics</a:t>
            </a:r>
          </a:p>
        </p:txBody>
      </p:sp>
      <p:pic>
        <p:nvPicPr>
          <p:cNvPr id="3" name="Picture 2" descr="https://wikispaces.psu.edu/download/attachments/42338273/image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9" y="3933825"/>
            <a:ext cx="2600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2" y="3800475"/>
            <a:ext cx="1800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Michaelis-Menton</a:t>
            </a:r>
            <a:r>
              <a:rPr lang="en-US" sz="1200" b="1" dirty="0" smtClean="0"/>
              <a:t> Plots: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Reaction Rate increases with increasing number of reactant molecules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Enzymes tailored to meet specific metabolic needs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512706" y="4905375"/>
            <a:ext cx="2036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Unanalyzed</a:t>
            </a:r>
            <a:r>
              <a:rPr lang="en-US" sz="1200" dirty="0"/>
              <a:t> = linear </a:t>
            </a:r>
            <a:r>
              <a:rPr lang="en-US" sz="1200" dirty="0" smtClean="0"/>
              <a:t>response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171825" y="5019676"/>
            <a:ext cx="361950" cy="28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33625" y="3724959"/>
            <a:ext cx="2894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Enzyme Catalyzed </a:t>
            </a:r>
            <a:r>
              <a:rPr lang="en-US" sz="1200" dirty="0"/>
              <a:t>= Maximum rate limited </a:t>
            </a:r>
            <a:endParaRPr lang="en-US" sz="1200" dirty="0" smtClean="0"/>
          </a:p>
          <a:p>
            <a:r>
              <a:rPr lang="en-US" sz="1200" dirty="0"/>
              <a:t>	 </a:t>
            </a:r>
            <a:r>
              <a:rPr lang="en-US" sz="1200" dirty="0" smtClean="0"/>
              <a:t>         by number </a:t>
            </a:r>
            <a:r>
              <a:rPr lang="en-US" sz="1200" dirty="0"/>
              <a:t>of catalyst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molecules</a:t>
            </a:r>
            <a:endParaRPr lang="en-US" sz="1200" dirty="0"/>
          </a:p>
          <a:p>
            <a:endParaRPr lang="en-US" sz="1200" dirty="0" err="1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47975" y="3982134"/>
            <a:ext cx="161925" cy="333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4" y="5500130"/>
            <a:ext cx="2238375" cy="176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43150" y="5581650"/>
            <a:ext cx="26831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Level of substrate concentration </a:t>
            </a:r>
          </a:p>
          <a:p>
            <a:r>
              <a:rPr lang="en-US" sz="1200" dirty="0" smtClean="0"/>
              <a:t>     ○ Hexokinase  = low [</a:t>
            </a:r>
            <a:r>
              <a:rPr lang="en-US" sz="1200" dirty="0" err="1" smtClean="0"/>
              <a:t>conc</a:t>
            </a:r>
            <a:r>
              <a:rPr lang="en-US" sz="1200" dirty="0" smtClean="0"/>
              <a:t>] = energy</a:t>
            </a:r>
          </a:p>
          <a:p>
            <a:r>
              <a:rPr lang="en-US" sz="1200" dirty="0" smtClean="0"/>
              <a:t>     ○ </a:t>
            </a:r>
            <a:r>
              <a:rPr lang="en-US" sz="1200" dirty="0" err="1" smtClean="0"/>
              <a:t>Glucokinase</a:t>
            </a:r>
            <a:r>
              <a:rPr lang="en-US" sz="1200" dirty="0" smtClean="0"/>
              <a:t> = high [</a:t>
            </a:r>
            <a:r>
              <a:rPr lang="en-US" sz="1200" dirty="0" err="1" smtClean="0"/>
              <a:t>conc</a:t>
            </a:r>
            <a:r>
              <a:rPr lang="en-US" sz="1200" dirty="0" smtClean="0"/>
              <a:t>] = storage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Rate of reaction </a:t>
            </a:r>
            <a:r>
              <a:rPr lang="en-US" sz="1200" b="1" dirty="0" smtClean="0"/>
              <a:t>(turnover number)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○ Catalase = fast – destroys toxins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○ </a:t>
            </a:r>
            <a:r>
              <a:rPr lang="en-US" sz="1200" dirty="0" err="1" smtClean="0"/>
              <a:t>Chrymotrypsin</a:t>
            </a:r>
            <a:r>
              <a:rPr lang="en-US" sz="1200" dirty="0" smtClean="0"/>
              <a:t> = slow - digestion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3173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4182" y="1228636"/>
            <a:ext cx="2898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Enzyme Active</a:t>
            </a:r>
          </a:p>
          <a:p>
            <a:pPr algn="ctr"/>
            <a:r>
              <a:rPr lang="en-US" sz="3600" dirty="0" smtClean="0"/>
              <a:t>Site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543" y="3819525"/>
            <a:ext cx="3199184" cy="155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350" y="4095750"/>
            <a:ext cx="2400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Enzyme Active Site: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Area where catalysis occurs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Small (1-5%) of total surface area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Very Specific:  1 enzyme = 1 reaction (Specificity)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err="1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5398511"/>
            <a:ext cx="3829050" cy="186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28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2920" y="951637"/>
            <a:ext cx="48605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Lock-and-Key Hypothesis</a:t>
            </a:r>
          </a:p>
          <a:p>
            <a:pPr algn="ctr"/>
            <a:r>
              <a:rPr lang="en-US" sz="3600" dirty="0"/>
              <a:t>a</a:t>
            </a:r>
            <a:r>
              <a:rPr lang="en-US" sz="3600" dirty="0" smtClean="0"/>
              <a:t>nd</a:t>
            </a:r>
          </a:p>
          <a:p>
            <a:pPr algn="ctr"/>
            <a:r>
              <a:rPr lang="en-US" sz="3600" dirty="0" smtClean="0"/>
              <a:t>Induced-Fit Model</a:t>
            </a:r>
            <a:endParaRPr lang="en-US" sz="3600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4724320"/>
            <a:ext cx="5057775" cy="246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1581151" y="5324475"/>
            <a:ext cx="819149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6925" y="4907697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Only this key </a:t>
            </a:r>
          </a:p>
          <a:p>
            <a:r>
              <a:rPr lang="en-US" sz="1200" dirty="0" smtClean="0"/>
              <a:t>fits in the lock</a:t>
            </a:r>
            <a:endParaRPr lang="en-US" sz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80975" y="673417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Lock</a:t>
            </a:r>
            <a:endParaRPr lang="en-US" sz="1200" dirty="0" smtClean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V="1">
            <a:off x="414372" y="6419850"/>
            <a:ext cx="814353" cy="31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1449" y="3733800"/>
            <a:ext cx="21717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Lock-and-Key Hypothesis: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Substrate (Key) fits into the Enzyme (Lock)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One key, One lock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Flaw:  not rigid </a:t>
            </a:r>
            <a:r>
              <a:rPr lang="en-US" sz="1200" dirty="0" smtClean="0">
                <a:sym typeface="Wingdings" pitchFamily="2" charset="2"/>
              </a:rPr>
              <a:t> Induced               </a:t>
            </a:r>
          </a:p>
          <a:p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smtClean="0">
                <a:sym typeface="Wingdings" pitchFamily="2" charset="2"/>
              </a:rPr>
              <a:t>                                    Fit Model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895599" y="3752850"/>
            <a:ext cx="2171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Induced-Fit Model: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Active site is flexible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</a:t>
            </a:r>
            <a:r>
              <a:rPr lang="en-US" sz="1200" dirty="0" smtClean="0"/>
              <a:t>nzyme can change state to bind/catalyze a reaction</a:t>
            </a:r>
            <a:endParaRPr lang="en-US" sz="1200" dirty="0" smtClean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003589" y="4583847"/>
            <a:ext cx="701636" cy="1578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81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7633</TotalTime>
  <Words>651</Words>
  <Application>Microsoft Office PowerPoint</Application>
  <PresentationFormat>Custom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46</cp:revision>
  <dcterms:created xsi:type="dcterms:W3CDTF">2012-03-06T17:33:30Z</dcterms:created>
  <dcterms:modified xsi:type="dcterms:W3CDTF">2012-04-07T18:16:45Z</dcterms:modified>
</cp:coreProperties>
</file>