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94" r:id="rId3"/>
    <p:sldId id="277" r:id="rId4"/>
    <p:sldId id="295" r:id="rId5"/>
    <p:sldId id="278" r:id="rId6"/>
    <p:sldId id="296" r:id="rId7"/>
    <p:sldId id="279" r:id="rId8"/>
    <p:sldId id="297" r:id="rId9"/>
    <p:sldId id="299" r:id="rId10"/>
    <p:sldId id="300" r:id="rId11"/>
    <p:sldId id="282" r:id="rId12"/>
    <p:sldId id="301" r:id="rId13"/>
    <p:sldId id="283" r:id="rId14"/>
    <p:sldId id="302" r:id="rId15"/>
    <p:sldId id="284" r:id="rId16"/>
    <p:sldId id="303" r:id="rId17"/>
    <p:sldId id="285" r:id="rId18"/>
    <p:sldId id="304" r:id="rId19"/>
    <p:sldId id="288" r:id="rId20"/>
    <p:sldId id="305" r:id="rId21"/>
    <p:sldId id="291" r:id="rId22"/>
    <p:sldId id="298" r:id="rId23"/>
    <p:sldId id="292" r:id="rId24"/>
    <p:sldId id="306" r:id="rId25"/>
    <p:sldId id="293" r:id="rId26"/>
    <p:sldId id="276" r:id="rId27"/>
    <p:sldId id="307" r:id="rId28"/>
    <p:sldId id="308" r:id="rId29"/>
  </p:sldIdLst>
  <p:sldSz cx="5486400" cy="3657600"/>
  <p:notesSz cx="3200400" cy="5029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5" autoAdjust="0"/>
    <p:restoredTop sz="94660"/>
  </p:normalViewPr>
  <p:slideViewPr>
    <p:cSldViewPr>
      <p:cViewPr>
        <p:scale>
          <a:sx n="100" d="100"/>
          <a:sy n="100" d="100"/>
        </p:scale>
        <p:origin x="-96" y="-450"/>
      </p:cViewPr>
      <p:guideLst>
        <p:guide orient="horz" pos="1152"/>
        <p:guide pos="17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1136228"/>
            <a:ext cx="4663440" cy="7840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960" y="2072640"/>
            <a:ext cx="3840480" cy="9347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A4BE-7BEF-42CA-9F99-424F88D18B52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10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A4BE-7BEF-42CA-9F99-424F88D18B52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23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306" y="234529"/>
            <a:ext cx="987743" cy="49927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076" y="234529"/>
            <a:ext cx="2871788" cy="49927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A4BE-7BEF-42CA-9F99-424F88D18B52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44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A4BE-7BEF-42CA-9F99-424F88D18B52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76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8" y="2350347"/>
            <a:ext cx="4663440" cy="72644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3388" y="1550248"/>
            <a:ext cx="4663440" cy="8001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A4BE-7BEF-42CA-9F99-424F88D18B52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3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078" y="1365675"/>
            <a:ext cx="1929765" cy="38616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40283" y="1365675"/>
            <a:ext cx="1929765" cy="38616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A4BE-7BEF-42CA-9F99-424F88D18B52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6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146474"/>
            <a:ext cx="4937760" cy="609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3" y="818728"/>
            <a:ext cx="2424113" cy="34120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323" y="1159934"/>
            <a:ext cx="2424113" cy="21073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87015" y="818728"/>
            <a:ext cx="2425065" cy="34120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87015" y="1159934"/>
            <a:ext cx="2425065" cy="21073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A4BE-7BEF-42CA-9F99-424F88D18B52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686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A4BE-7BEF-42CA-9F99-424F88D18B52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004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A4BE-7BEF-42CA-9F99-424F88D18B52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44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1" y="145627"/>
            <a:ext cx="1804988" cy="6197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5030" y="145628"/>
            <a:ext cx="3067050" cy="31216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1" y="765388"/>
            <a:ext cx="1804988" cy="250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A4BE-7BEF-42CA-9F99-424F88D18B52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85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373" y="2560321"/>
            <a:ext cx="3291840" cy="3022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373" y="326813"/>
            <a:ext cx="3291840" cy="21945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373" y="2862581"/>
            <a:ext cx="3291840" cy="4292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A4BE-7BEF-42CA-9F99-424F88D18B52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339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320" y="146474"/>
            <a:ext cx="493776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" y="853442"/>
            <a:ext cx="4937760" cy="2413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3390055"/>
            <a:ext cx="128016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6A4BE-7BEF-42CA-9F99-424F88D18B52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4520" y="3390055"/>
            <a:ext cx="173736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31920" y="3390055"/>
            <a:ext cx="128016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21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33752" y="1228636"/>
            <a:ext cx="18188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Enzymes</a:t>
            </a:r>
          </a:p>
          <a:p>
            <a:pPr algn="ctr"/>
            <a:r>
              <a:rPr lang="en-US" sz="3600" dirty="0" smtClean="0"/>
              <a:t>General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7867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80975"/>
            <a:ext cx="457792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Activation Energy (Barrier): 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Energy required for a reaction to occur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The larger the barrier the slower the rate</a:t>
            </a:r>
          </a:p>
          <a:p>
            <a:endParaRPr lang="en-US" sz="1200" b="1" dirty="0"/>
          </a:p>
          <a:p>
            <a:r>
              <a:rPr lang="en-US" sz="1200" b="1" dirty="0" smtClean="0"/>
              <a:t>Transition State: 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U</a:t>
            </a:r>
            <a:r>
              <a:rPr lang="en-US" sz="1200" dirty="0" smtClean="0"/>
              <a:t>nstable intermediate state ½ way between reactants and products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Catalysts work by altering the TS</a:t>
            </a:r>
          </a:p>
          <a:p>
            <a:endParaRPr lang="en-US" sz="1200" b="1" dirty="0"/>
          </a:p>
          <a:p>
            <a:endParaRPr lang="en-US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53959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7722" y="951637"/>
            <a:ext cx="209095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Increasing</a:t>
            </a:r>
            <a:endParaRPr lang="en-US" sz="3600" dirty="0"/>
          </a:p>
          <a:p>
            <a:pPr algn="ctr"/>
            <a:r>
              <a:rPr lang="en-US" sz="3600" dirty="0" smtClean="0"/>
              <a:t>Reaction</a:t>
            </a:r>
          </a:p>
          <a:p>
            <a:pPr algn="ctr"/>
            <a:r>
              <a:rPr lang="en-US" sz="3600" dirty="0" smtClean="0"/>
              <a:t>Rates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9436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6628" y="114299"/>
            <a:ext cx="23531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3 Ways to Increase Reaction Rates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96458"/>
              </p:ext>
            </p:extLst>
          </p:nvPr>
        </p:nvGraphicFramePr>
        <p:xfrm>
          <a:off x="152400" y="457200"/>
          <a:ext cx="5181600" cy="1631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3525"/>
                <a:gridCol w="3648075"/>
              </a:tblGrid>
              <a:tr h="35832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Method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1773"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Increase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Reactant concentration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Increases number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of molecules with enough energy to be able to react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1773">
                <a:tc>
                  <a:txBody>
                    <a:bodyPr/>
                    <a:lstStyle/>
                    <a:p>
                      <a:pPr marL="228600" indent="-228600">
                        <a:buAutoNum type="arabicPeriod" startAt="2"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Increase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Reaction Temperature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Increases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number of energy of all molecules therefore increasing the number with E &gt; AE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832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3.  Catalysts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Changes AE, allowing more molecules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to react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6" name="Picture 4" descr="https://wikispaces.psu.edu/download/attachments/42338273/image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550" y="2100611"/>
            <a:ext cx="2490979" cy="1518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4419600" y="1447800"/>
            <a:ext cx="7620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5994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6513" y="1505635"/>
            <a:ext cx="31933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Enzyme Kinetics</a:t>
            </a:r>
          </a:p>
        </p:txBody>
      </p:sp>
    </p:spTree>
    <p:extLst>
      <p:ext uri="{BB962C8B-B14F-4D97-AF65-F5344CB8AC3E}">
        <p14:creationId xmlns:p14="http://schemas.microsoft.com/office/powerpoint/2010/main" val="299436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wikispaces.psu.edu/download/attachments/42338273/image-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224" y="228600"/>
            <a:ext cx="2600325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6677" y="95250"/>
            <a:ext cx="18002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Michaelis-Menton</a:t>
            </a:r>
            <a:r>
              <a:rPr lang="en-US" sz="1200" b="1" dirty="0" smtClean="0"/>
              <a:t> Plots: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Reaction Rate increases with increasing number of reactant molecules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Enzymes tailored to meet specific metabolic needs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200" dirty="0"/>
          </a:p>
          <a:p>
            <a:pPr marL="171450" indent="-171450">
              <a:buFont typeface="Arial" pitchFamily="34" charset="0"/>
              <a:buChar char="•"/>
            </a:pP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3503181" y="1200150"/>
            <a:ext cx="2036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Unanalyzed</a:t>
            </a:r>
            <a:r>
              <a:rPr lang="en-US" sz="1200" dirty="0"/>
              <a:t> = linear </a:t>
            </a:r>
            <a:r>
              <a:rPr lang="en-US" sz="1200" dirty="0" smtClean="0"/>
              <a:t>response</a:t>
            </a:r>
            <a:endParaRPr lang="en-US" sz="12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162300" y="1314451"/>
            <a:ext cx="361950" cy="285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24100" y="19734"/>
            <a:ext cx="28942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Enzyme Catalyzed </a:t>
            </a:r>
            <a:r>
              <a:rPr lang="en-US" sz="1200" dirty="0"/>
              <a:t>= Maximum rate limited </a:t>
            </a:r>
            <a:endParaRPr lang="en-US" sz="1200" dirty="0" smtClean="0"/>
          </a:p>
          <a:p>
            <a:r>
              <a:rPr lang="en-US" sz="1200" dirty="0"/>
              <a:t>	 </a:t>
            </a:r>
            <a:r>
              <a:rPr lang="en-US" sz="1200" dirty="0" smtClean="0"/>
              <a:t>         by number </a:t>
            </a:r>
            <a:r>
              <a:rPr lang="en-US" sz="1200" dirty="0"/>
              <a:t>of catalyst </a:t>
            </a:r>
            <a:endParaRPr lang="en-US" sz="1200" dirty="0" smtClean="0"/>
          </a:p>
          <a:p>
            <a:r>
              <a:rPr lang="en-US" sz="1200" dirty="0"/>
              <a:t> </a:t>
            </a:r>
            <a:r>
              <a:rPr lang="en-US" sz="1200" dirty="0" smtClean="0"/>
              <a:t>                                    molecules</a:t>
            </a:r>
            <a:endParaRPr lang="en-US" sz="1200" dirty="0"/>
          </a:p>
          <a:p>
            <a:endParaRPr lang="en-US" sz="1200" dirty="0" err="1" smtClean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838450" y="276909"/>
            <a:ext cx="161925" cy="333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49" y="1794905"/>
            <a:ext cx="2238375" cy="1769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33625" y="1876425"/>
            <a:ext cx="268317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Level of substrate concentration </a:t>
            </a:r>
          </a:p>
          <a:p>
            <a:r>
              <a:rPr lang="en-US" sz="1200" dirty="0" smtClean="0"/>
              <a:t>     ○ Hexokinase  = low [</a:t>
            </a:r>
            <a:r>
              <a:rPr lang="en-US" sz="1200" dirty="0" err="1" smtClean="0"/>
              <a:t>conc</a:t>
            </a:r>
            <a:r>
              <a:rPr lang="en-US" sz="1200" dirty="0" smtClean="0"/>
              <a:t>] = energy</a:t>
            </a:r>
          </a:p>
          <a:p>
            <a:r>
              <a:rPr lang="en-US" sz="1200" dirty="0" smtClean="0"/>
              <a:t>     ○ </a:t>
            </a:r>
            <a:r>
              <a:rPr lang="en-US" sz="1200" dirty="0" err="1" smtClean="0"/>
              <a:t>Glucokinase</a:t>
            </a:r>
            <a:r>
              <a:rPr lang="en-US" sz="1200" dirty="0" smtClean="0"/>
              <a:t> = high [</a:t>
            </a:r>
            <a:r>
              <a:rPr lang="en-US" sz="1200" dirty="0" err="1" smtClean="0"/>
              <a:t>conc</a:t>
            </a:r>
            <a:r>
              <a:rPr lang="en-US" sz="1200" dirty="0" smtClean="0"/>
              <a:t>] = storage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200" dirty="0" smtClean="0"/>
          </a:p>
          <a:p>
            <a:pPr marL="171450" indent="-171450">
              <a:buFont typeface="Arial" pitchFamily="34" charset="0"/>
              <a:buChar char="•"/>
            </a:pPr>
            <a:endParaRPr lang="en-US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Rate of reaction </a:t>
            </a:r>
            <a:r>
              <a:rPr lang="en-US" sz="1200" b="1" dirty="0" smtClean="0"/>
              <a:t>(turnover number)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○ Catalase = fast – destroys toxins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○ </a:t>
            </a:r>
            <a:r>
              <a:rPr lang="en-US" sz="1200" dirty="0" err="1" smtClean="0"/>
              <a:t>Chrymotrypsin</a:t>
            </a:r>
            <a:r>
              <a:rPr lang="en-US" sz="1200" dirty="0" smtClean="0"/>
              <a:t> = slow - digestion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013232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4182" y="1228636"/>
            <a:ext cx="28980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Enzyme Active</a:t>
            </a:r>
          </a:p>
          <a:p>
            <a:pPr algn="ctr"/>
            <a:r>
              <a:rPr lang="en-US" sz="3600" dirty="0" smtClean="0"/>
              <a:t>Site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9436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593" y="104775"/>
            <a:ext cx="3199184" cy="1552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400" y="381000"/>
            <a:ext cx="24003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Enzyme Active Site: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Area where catalysis occurs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Small (1-5%) of total surface area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Very Specific:  1 enzyme = 1 reaction (Specificity)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200" dirty="0" err="1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1683761"/>
            <a:ext cx="3829050" cy="1863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0232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920" y="951637"/>
            <a:ext cx="486056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Lock-and-Key Hypothesis</a:t>
            </a:r>
          </a:p>
          <a:p>
            <a:pPr algn="ctr"/>
            <a:r>
              <a:rPr lang="en-US" sz="3600" dirty="0"/>
              <a:t>a</a:t>
            </a:r>
            <a:r>
              <a:rPr lang="en-US" sz="3600" dirty="0" smtClean="0"/>
              <a:t>nd</a:t>
            </a:r>
          </a:p>
          <a:p>
            <a:pPr algn="ctr"/>
            <a:r>
              <a:rPr lang="en-US" sz="3600" dirty="0" smtClean="0"/>
              <a:t>Induced-Fit Model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9436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4" y="1152445"/>
            <a:ext cx="5057775" cy="2461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1533526" y="1752600"/>
            <a:ext cx="819149" cy="295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19300" y="1335822"/>
            <a:ext cx="1061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Only this key </a:t>
            </a:r>
          </a:p>
          <a:p>
            <a:r>
              <a:rPr lang="en-US" sz="1200" dirty="0" smtClean="0"/>
              <a:t>fits in the lock</a:t>
            </a:r>
            <a:endParaRPr lang="en-US" sz="12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133350" y="3162300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Lock</a:t>
            </a:r>
            <a:endParaRPr lang="en-US" sz="1200" dirty="0" smtClean="0"/>
          </a:p>
        </p:txBody>
      </p:sp>
      <p:cxnSp>
        <p:nvCxnSpPr>
          <p:cNvPr id="13" name="Straight Arrow Connector 12"/>
          <p:cNvCxnSpPr>
            <a:stCxn id="11" idx="0"/>
          </p:cNvCxnSpPr>
          <p:nvPr/>
        </p:nvCxnSpPr>
        <p:spPr>
          <a:xfrm flipV="1">
            <a:off x="366747" y="2847975"/>
            <a:ext cx="814353" cy="314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23824" y="161925"/>
            <a:ext cx="21717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Lock-and-Key Hypothesis: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Substrate (Key) fits into the Enzyme (Lock)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One key, One lock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Flaw:  not rigid </a:t>
            </a:r>
            <a:r>
              <a:rPr lang="en-US" sz="1200" dirty="0" smtClean="0">
                <a:sym typeface="Wingdings" pitchFamily="2" charset="2"/>
              </a:rPr>
              <a:t> Induced               </a:t>
            </a:r>
          </a:p>
          <a:p>
            <a:r>
              <a:rPr lang="en-US" sz="1200" dirty="0">
                <a:sym typeface="Wingdings" pitchFamily="2" charset="2"/>
              </a:rPr>
              <a:t> </a:t>
            </a:r>
            <a:r>
              <a:rPr lang="en-US" sz="1200" dirty="0" smtClean="0">
                <a:sym typeface="Wingdings" pitchFamily="2" charset="2"/>
              </a:rPr>
              <a:t>                                    Fit Model</a:t>
            </a:r>
            <a:endParaRPr lang="en-US" sz="1200" dirty="0" smtClean="0"/>
          </a:p>
          <a:p>
            <a:pPr marL="171450" indent="-171450">
              <a:buFont typeface="Arial" pitchFamily="34" charset="0"/>
              <a:buChar char="•"/>
            </a:pPr>
            <a:endParaRPr lang="en-US" sz="12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2847974" y="180975"/>
            <a:ext cx="2171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Induced-Fit Model: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Active site is flexible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E</a:t>
            </a:r>
            <a:r>
              <a:rPr lang="en-US" sz="1200" dirty="0" smtClean="0"/>
              <a:t>nzyme can change state to bind/catalyze a reaction</a:t>
            </a:r>
            <a:endParaRPr lang="en-US" sz="1200" dirty="0" smtClean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955964" y="1011972"/>
            <a:ext cx="701636" cy="15788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9365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1123" y="951637"/>
            <a:ext cx="370415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Proximity Catalysis</a:t>
            </a:r>
          </a:p>
          <a:p>
            <a:pPr algn="ctr"/>
            <a:r>
              <a:rPr lang="en-US" sz="3600" dirty="0" smtClean="0"/>
              <a:t>and</a:t>
            </a:r>
            <a:endParaRPr lang="en-US" sz="3600" dirty="0" smtClean="0"/>
          </a:p>
          <a:p>
            <a:pPr algn="ctr"/>
            <a:r>
              <a:rPr lang="en-US" sz="3600" dirty="0" smtClean="0"/>
              <a:t>Productive Binding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3026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250" y="171450"/>
            <a:ext cx="411721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Enzymes: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Proteins that catalyze biochemical reactions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Eduard Buchner (1907) – Nobel prize – living cells not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required for enzymes to function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Accelerate chemical reactions 1-100 million times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Enzyme </a:t>
            </a:r>
            <a:r>
              <a:rPr lang="en-US" sz="1200" dirty="0" smtClean="0"/>
              <a:t>Specificity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Functionality is very specific (1 Enzyme catalyzes 1 Reaction)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“-</a:t>
            </a:r>
            <a:r>
              <a:rPr lang="en-US" sz="1200" dirty="0" err="1" smtClean="0"/>
              <a:t>ase</a:t>
            </a:r>
            <a:r>
              <a:rPr lang="en-US" sz="1200" dirty="0" smtClean="0"/>
              <a:t>” ending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200" dirty="0"/>
          </a:p>
          <a:p>
            <a:r>
              <a:rPr lang="en-US" sz="1200" b="1" dirty="0" smtClean="0"/>
              <a:t>4 Common Features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Speed up reactions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Enzyme not altered in the reaction (reusable)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Highly specific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Reversible – One direction usually highly favored</a:t>
            </a:r>
          </a:p>
        </p:txBody>
      </p:sp>
    </p:spTree>
    <p:extLst>
      <p:ext uri="{BB962C8B-B14F-4D97-AF65-F5344CB8AC3E}">
        <p14:creationId xmlns:p14="http://schemas.microsoft.com/office/powerpoint/2010/main" val="38784891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.sparknotes.com/figures/1/18b9012870c85fba3a8046a767b52ddf/step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066800"/>
            <a:ext cx="3054350" cy="1854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3350" y="76200"/>
            <a:ext cx="44841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Proximity Catalysis: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Enzyme holds the reactants in close proximity</a:t>
            </a:r>
          </a:p>
          <a:p>
            <a:endParaRPr lang="en-US" sz="1200" dirty="0"/>
          </a:p>
          <a:p>
            <a:r>
              <a:rPr lang="en-US" sz="1200" b="1" dirty="0" smtClean="0"/>
              <a:t>Productive Binding: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Enzyme holds reactants in proper orientation for reaction to occur</a:t>
            </a:r>
          </a:p>
          <a:p>
            <a:endParaRPr lang="en-US" sz="1200" b="1" dirty="0" err="1" smtClean="0"/>
          </a:p>
        </p:txBody>
      </p:sp>
      <p:sp>
        <p:nvSpPr>
          <p:cNvPr id="3" name="TextBox 2"/>
          <p:cNvSpPr txBox="1"/>
          <p:nvPr/>
        </p:nvSpPr>
        <p:spPr>
          <a:xfrm>
            <a:off x="133350" y="2809875"/>
            <a:ext cx="46976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Example:  Glucose </a:t>
            </a:r>
            <a:r>
              <a:rPr lang="en-US" sz="1200" b="1" dirty="0" smtClean="0">
                <a:sym typeface="Wingdings" pitchFamily="2" charset="2"/>
              </a:rPr>
              <a:t> Glucose-6-Phosphate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Many parts required (Substrate + ATP + Mg</a:t>
            </a:r>
            <a:r>
              <a:rPr lang="en-US" sz="1200" baseline="30000" dirty="0"/>
              <a:t>+2</a:t>
            </a:r>
            <a:r>
              <a:rPr lang="en-US" sz="1200" dirty="0"/>
              <a:t> ion</a:t>
            </a:r>
            <a:r>
              <a:rPr lang="en-US" sz="1200" dirty="0" smtClean="0"/>
              <a:t>. (Proximity Catalysis)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Phosphate only added to #6 carbon (Productive Binding)</a:t>
            </a:r>
            <a:endParaRPr lang="en-US" sz="1200" dirty="0"/>
          </a:p>
          <a:p>
            <a:endParaRPr lang="en-US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6835885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51019" y="1505635"/>
            <a:ext cx="2584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Temperature</a:t>
            </a:r>
          </a:p>
        </p:txBody>
      </p:sp>
    </p:spTree>
    <p:extLst>
      <p:ext uri="{BB962C8B-B14F-4D97-AF65-F5344CB8AC3E}">
        <p14:creationId xmlns:p14="http://schemas.microsoft.com/office/powerpoint/2010/main" val="353026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ikispaces.psu.edu/download/attachments/42338273/image-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7" t="7498" r="2034" b="45641"/>
          <a:stretch/>
        </p:blipFill>
        <p:spPr bwMode="auto">
          <a:xfrm>
            <a:off x="571501" y="1762125"/>
            <a:ext cx="4495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381000"/>
            <a:ext cx="51059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Effect of Temperature on Catalysts: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Any change that effects protein structure effects an enzymes catalytic ability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Low Temp = Few molecules have AE required to react (+ denaturation)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High Temp = Enzymes denature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7669902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86372" y="1505635"/>
            <a:ext cx="713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pH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3026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wikispaces.psu.edu/download/attachments/42338273/image-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7" t="54115" r="2034" b="976"/>
          <a:stretch/>
        </p:blipFill>
        <p:spPr bwMode="auto">
          <a:xfrm>
            <a:off x="85726" y="1533525"/>
            <a:ext cx="5326546" cy="2076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3825" y="200025"/>
            <a:ext cx="51059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Effect of pH on Catalysts: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Any change that effects protein structure effects an enzymes catalytic ability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Charge of –COOH and –NH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effected by pH </a:t>
            </a:r>
            <a:r>
              <a:rPr lang="en-US" sz="1200" dirty="0" smtClean="0">
                <a:sym typeface="Wingdings" pitchFamily="2" charset="2"/>
              </a:rPr>
              <a:t> change in 2°/3°/4° structure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7372682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72559" y="1505635"/>
            <a:ext cx="3741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Enzyme Regulation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3026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" y="28576"/>
            <a:ext cx="30956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Allosteric Regulation: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Active domain – catalyzes the reaction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Regulatory domain – modulates activity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Activator/inhibitors bind to Regulatory domain and change the catalytic ability of enzyme</a:t>
            </a:r>
            <a:endParaRPr lang="en-US" sz="1200" dirty="0" smtClean="0"/>
          </a:p>
        </p:txBody>
      </p:sp>
      <p:pic>
        <p:nvPicPr>
          <p:cNvPr id="2050" name="Picture 2" descr="https://wikispaces.psu.edu/download/attachments/42338273/image-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" t="8889" r="1607"/>
          <a:stretch/>
        </p:blipFill>
        <p:spPr bwMode="auto">
          <a:xfrm>
            <a:off x="19049" y="1181909"/>
            <a:ext cx="4305301" cy="244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19450" y="57151"/>
            <a:ext cx="2143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Covalent Modification: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Functional groups bonded to enzyme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Ex: Phosphorylation</a:t>
            </a:r>
          </a:p>
        </p:txBody>
      </p:sp>
    </p:spTree>
    <p:extLst>
      <p:ext uri="{BB962C8B-B14F-4D97-AF65-F5344CB8AC3E}">
        <p14:creationId xmlns:p14="http://schemas.microsoft.com/office/powerpoint/2010/main" val="392769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2544" y="1228636"/>
            <a:ext cx="45613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Feedback Inhibition</a:t>
            </a:r>
          </a:p>
          <a:p>
            <a:pPr algn="ctr"/>
            <a:r>
              <a:rPr lang="en-US" sz="3600" dirty="0" err="1" smtClean="0"/>
              <a:t>Feedforward</a:t>
            </a:r>
            <a:r>
              <a:rPr lang="en-US" sz="3600" dirty="0" smtClean="0"/>
              <a:t> Activation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5348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wikispaces.psu.edu/download/attachments/42338273/image-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7" t="8624" r="3389" b="12646"/>
          <a:stretch/>
        </p:blipFill>
        <p:spPr bwMode="auto">
          <a:xfrm>
            <a:off x="200025" y="1230357"/>
            <a:ext cx="5029200" cy="2227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" y="161925"/>
            <a:ext cx="44572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/>
              <a:t>Feedforward</a:t>
            </a:r>
            <a:r>
              <a:rPr lang="en-US" sz="1200" b="1" dirty="0" smtClean="0"/>
              <a:t> Activation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Excess of beginning R/P  increases the reaction rate of a later step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/>
              <a:t>Feedback Inhibition</a:t>
            </a:r>
          </a:p>
          <a:p>
            <a:r>
              <a:rPr lang="en-US" sz="1200" dirty="0" smtClean="0"/>
              <a:t>Excess of final product decreases the reaction rate of an earlier step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684328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89496" y="1505635"/>
            <a:ext cx="1307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Terms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9436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350006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/>
              <a:t>Apoenzyme</a:t>
            </a:r>
            <a:r>
              <a:rPr lang="en-US" sz="1200" b="1" dirty="0" smtClean="0"/>
              <a:t>:  </a:t>
            </a:r>
            <a:r>
              <a:rPr lang="en-US" sz="1200" dirty="0" smtClean="0"/>
              <a:t>protein part</a:t>
            </a:r>
          </a:p>
          <a:p>
            <a:endParaRPr lang="en-US" sz="1200" b="1" dirty="0"/>
          </a:p>
          <a:p>
            <a:r>
              <a:rPr lang="en-US" sz="1200" b="1" dirty="0" smtClean="0"/>
              <a:t>Coenzyme:</a:t>
            </a:r>
            <a:r>
              <a:rPr lang="en-US" sz="1200" dirty="0" smtClean="0"/>
              <a:t>  non-protein part</a:t>
            </a:r>
          </a:p>
          <a:p>
            <a:endParaRPr lang="en-US" sz="1200" b="1" dirty="0"/>
          </a:p>
          <a:p>
            <a:r>
              <a:rPr lang="en-US" sz="1200" b="1" dirty="0" err="1" smtClean="0"/>
              <a:t>Holoenzyme</a:t>
            </a:r>
            <a:r>
              <a:rPr lang="en-US" sz="1200" b="1" dirty="0" smtClean="0"/>
              <a:t>:  </a:t>
            </a:r>
            <a:r>
              <a:rPr lang="en-US" sz="1200" dirty="0" smtClean="0"/>
              <a:t>enzyme requiring Apo + Co to function</a:t>
            </a:r>
            <a:endParaRPr lang="en-US" sz="1200" b="1" dirty="0" smtClean="0"/>
          </a:p>
          <a:p>
            <a:endParaRPr lang="en-US" sz="1200" b="1" dirty="0"/>
          </a:p>
          <a:p>
            <a:r>
              <a:rPr lang="en-US" sz="1200" b="1" dirty="0" smtClean="0"/>
              <a:t>Activator:  </a:t>
            </a:r>
            <a:r>
              <a:rPr lang="en-US" sz="1200" dirty="0" smtClean="0"/>
              <a:t>Inorganic part (metal ions)</a:t>
            </a:r>
          </a:p>
          <a:p>
            <a:endParaRPr lang="en-US" sz="1200" b="1" dirty="0" smtClean="0"/>
          </a:p>
          <a:p>
            <a:r>
              <a:rPr lang="en-US" sz="1200" b="1" dirty="0" smtClean="0"/>
              <a:t>Substrate:  </a:t>
            </a:r>
            <a:r>
              <a:rPr lang="en-US" sz="1200" dirty="0" smtClean="0"/>
              <a:t>substance acted on by enzyme</a:t>
            </a:r>
            <a:r>
              <a:rPr lang="en-US" sz="1200" b="1" dirty="0" smtClean="0"/>
              <a:t>  </a:t>
            </a:r>
          </a:p>
        </p:txBody>
      </p:sp>
      <p:sp>
        <p:nvSpPr>
          <p:cNvPr id="3" name="Right Brace 2"/>
          <p:cNvSpPr/>
          <p:nvPr/>
        </p:nvSpPr>
        <p:spPr>
          <a:xfrm>
            <a:off x="2286000" y="381000"/>
            <a:ext cx="533400" cy="69249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838450" y="590550"/>
            <a:ext cx="26143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Holoenzyme</a:t>
            </a:r>
            <a:r>
              <a:rPr lang="en-US" sz="1200" dirty="0" smtClean="0"/>
              <a:t> = </a:t>
            </a:r>
            <a:r>
              <a:rPr lang="en-US" sz="1200" dirty="0" err="1" smtClean="0"/>
              <a:t>apoenzyme</a:t>
            </a:r>
            <a:r>
              <a:rPr lang="en-US" sz="1200" dirty="0" smtClean="0"/>
              <a:t> + coenzyme</a:t>
            </a:r>
          </a:p>
        </p:txBody>
      </p:sp>
    </p:spTree>
    <p:extLst>
      <p:ext uri="{BB962C8B-B14F-4D97-AF65-F5344CB8AC3E}">
        <p14:creationId xmlns:p14="http://schemas.microsoft.com/office/powerpoint/2010/main" val="2661085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4031" y="1228636"/>
            <a:ext cx="23583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6 Classes of</a:t>
            </a:r>
          </a:p>
          <a:p>
            <a:pPr algn="ctr"/>
            <a:r>
              <a:rPr lang="en-US" sz="3600" dirty="0" smtClean="0"/>
              <a:t>Enzymes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9436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7850" y="133350"/>
            <a:ext cx="1876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6 Main Classes of Enzymes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939880"/>
              </p:ext>
            </p:extLst>
          </p:nvPr>
        </p:nvGraphicFramePr>
        <p:xfrm>
          <a:off x="142875" y="533400"/>
          <a:ext cx="5181600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3525"/>
                <a:gridCol w="36480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Class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Oxidoreductases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Oxidation-Reduction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reactions between 2 substrates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2. 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Transferases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Transfer of functional group between 2 substrates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3.  Hydrolases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Hydrolysis of esters, carbohydrates and proteins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4. 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Lysases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Removal of functional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groups (not by hydrolysis)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5. 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Isomerases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Interconversion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of stereoisomers and structural isomers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6.  Ligases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Linkage of 2 compounds via breaking a phosphate anhydride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bond in ATP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041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24808" y="1228636"/>
            <a:ext cx="32367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Reaction-Energy</a:t>
            </a:r>
          </a:p>
          <a:p>
            <a:pPr algn="ctr"/>
            <a:r>
              <a:rPr lang="en-US" sz="3600" dirty="0" smtClean="0"/>
              <a:t>Diagram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9436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ikispaces.psu.edu/download/attachments/42338273/image-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1960" r="2733" b="8403"/>
          <a:stretch/>
        </p:blipFill>
        <p:spPr bwMode="auto">
          <a:xfrm>
            <a:off x="150019" y="371475"/>
            <a:ext cx="5334002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H="1">
            <a:off x="2667001" y="695325"/>
            <a:ext cx="885824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86150" y="552450"/>
            <a:ext cx="1152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Transition State</a:t>
            </a:r>
          </a:p>
        </p:txBody>
      </p:sp>
    </p:spTree>
    <p:extLst>
      <p:ext uri="{BB962C8B-B14F-4D97-AF65-F5344CB8AC3E}">
        <p14:creationId xmlns:p14="http://schemas.microsoft.com/office/powerpoint/2010/main" val="3222921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24808" y="1228636"/>
            <a:ext cx="32367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Reaction-Energy</a:t>
            </a:r>
          </a:p>
          <a:p>
            <a:pPr algn="ctr"/>
            <a:r>
              <a:rPr lang="en-US" sz="3600" dirty="0" smtClean="0"/>
              <a:t>Terms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9148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dirty="0" err="1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7888</TotalTime>
  <Words>651</Words>
  <Application>Microsoft Office PowerPoint</Application>
  <PresentationFormat>Custom</PresentationFormat>
  <Paragraphs>140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McLaughlin, Jay</dc:creator>
  <cp:lastModifiedBy>McLaughlin, Jay</cp:lastModifiedBy>
  <cp:revision>67</cp:revision>
  <cp:lastPrinted>2012-04-07T18:02:16Z</cp:lastPrinted>
  <dcterms:created xsi:type="dcterms:W3CDTF">2012-03-06T17:33:30Z</dcterms:created>
  <dcterms:modified xsi:type="dcterms:W3CDTF">2012-04-07T18:18:22Z</dcterms:modified>
</cp:coreProperties>
</file>