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311" r:id="rId5"/>
    <p:sldId id="278" r:id="rId6"/>
    <p:sldId id="279" r:id="rId7"/>
    <p:sldId id="312" r:id="rId8"/>
    <p:sldId id="280" r:id="rId9"/>
    <p:sldId id="281" r:id="rId10"/>
    <p:sldId id="282" r:id="rId11"/>
    <p:sldId id="283" r:id="rId12"/>
    <p:sldId id="285" r:id="rId13"/>
    <p:sldId id="287" r:id="rId14"/>
    <p:sldId id="308" r:id="rId15"/>
    <p:sldId id="288" r:id="rId16"/>
    <p:sldId id="289" r:id="rId17"/>
    <p:sldId id="291" r:id="rId18"/>
    <p:sldId id="294" r:id="rId19"/>
    <p:sldId id="295" r:id="rId20"/>
    <p:sldId id="296" r:id="rId21"/>
    <p:sldId id="300" r:id="rId22"/>
    <p:sldId id="307" r:id="rId23"/>
    <p:sldId id="297" r:id="rId24"/>
    <p:sldId id="298" r:id="rId25"/>
    <p:sldId id="299" r:id="rId26"/>
    <p:sldId id="301" r:id="rId27"/>
    <p:sldId id="302" r:id="rId28"/>
    <p:sldId id="303" r:id="rId29"/>
    <p:sldId id="305" r:id="rId30"/>
    <p:sldId id="306" r:id="rId31"/>
  </p:sldIdLst>
  <p:sldSz cx="5486400" cy="7315200" type="B5JIS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>
        <p:scale>
          <a:sx n="100" d="100"/>
          <a:sy n="100" d="100"/>
        </p:scale>
        <p:origin x="-1398" y="576"/>
      </p:cViewPr>
      <p:guideLst>
        <p:guide orient="horz" pos="2304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272455"/>
            <a:ext cx="466344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145280"/>
            <a:ext cx="38404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5" y="469057"/>
            <a:ext cx="987743" cy="99855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469057"/>
            <a:ext cx="2871788" cy="99855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4700694"/>
            <a:ext cx="46634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3100496"/>
            <a:ext cx="466344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7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2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2" y="1637456"/>
            <a:ext cx="242411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2" y="2319868"/>
            <a:ext cx="242411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637456"/>
            <a:ext cx="242506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2319868"/>
            <a:ext cx="242506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57600"/>
            <a:ext cx="548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760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291254"/>
            <a:ext cx="180498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291256"/>
            <a:ext cx="30670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1530776"/>
            <a:ext cx="180498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5120642"/>
            <a:ext cx="329184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653626"/>
            <a:ext cx="32918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5725162"/>
            <a:ext cx="32918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706883"/>
            <a:ext cx="493776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6780109"/>
            <a:ext cx="17373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General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3876675"/>
            <a:ext cx="4809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Amino Acids: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Building blocks for peptides, proteins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Some individually important (or converted to important molecules)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 smtClean="0"/>
              <a:t>Gly</a:t>
            </a:r>
            <a:r>
              <a:rPr lang="en-US" sz="1200" dirty="0" smtClean="0"/>
              <a:t>, </a:t>
            </a:r>
            <a:r>
              <a:rPr lang="en-US" sz="1200" dirty="0" err="1" smtClean="0"/>
              <a:t>Glu</a:t>
            </a:r>
            <a:r>
              <a:rPr lang="en-US" sz="1200" dirty="0" smtClean="0"/>
              <a:t>, Tyr </a:t>
            </a:r>
            <a:r>
              <a:rPr lang="en-US" sz="1200" dirty="0" smtClean="0">
                <a:sym typeface="Wingdings" pitchFamily="2" charset="2"/>
              </a:rPr>
              <a:t> neurotransmitters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Tyr  </a:t>
            </a:r>
            <a:r>
              <a:rPr lang="en-US" sz="1200" u="sng" dirty="0" smtClean="0">
                <a:sym typeface="Wingdings" pitchFamily="2" charset="2"/>
              </a:rPr>
              <a:t>parent/precursor</a:t>
            </a:r>
            <a:r>
              <a:rPr lang="en-US" sz="1200" dirty="0" smtClean="0">
                <a:sym typeface="Wingdings" pitchFamily="2" charset="2"/>
              </a:rPr>
              <a:t> for epinephrine (adrenaline)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His  stomach secretes </a:t>
            </a:r>
            <a:r>
              <a:rPr lang="en-US" sz="1200" dirty="0" err="1" smtClean="0">
                <a:sym typeface="Wingdings" pitchFamily="2" charset="2"/>
              </a:rPr>
              <a:t>HCl</a:t>
            </a:r>
            <a:r>
              <a:rPr lang="en-US" sz="1200" dirty="0" smtClean="0">
                <a:sym typeface="Wingdings" pitchFamily="2" charset="2"/>
              </a:rPr>
              <a:t>, symptoms for inflammation, colds.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Essential (10)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needed for normal health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not synthesized by the body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must be supplied by diet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Complete (animal) vs. Incomplete (vegetable) protein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484" y="1143000"/>
            <a:ext cx="349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Primary 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038600"/>
            <a:ext cx="37116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Primary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#, kind, type, and sequence of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Fredrick Sanger (1958 Nobel Prize) Beef Insulin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Several years of work to sequence 51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Hydrolyzed proteins into smaller fragments to </a:t>
            </a:r>
            <a:r>
              <a:rPr lang="en-US" sz="1200" dirty="0" smtClean="0"/>
              <a:t>analyze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Edman</a:t>
            </a:r>
            <a:r>
              <a:rPr lang="en-US" sz="1200" dirty="0" smtClean="0"/>
              <a:t> Degradation – split AA at N-Terminal End</a:t>
            </a:r>
            <a:endParaRPr lang="en-US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30943" y="5086959"/>
            <a:ext cx="5190838" cy="1467747"/>
            <a:chOff x="111868" y="1896084"/>
            <a:chExt cx="5190838" cy="1467747"/>
          </a:xfrm>
        </p:grpSpPr>
        <p:sp>
          <p:nvSpPr>
            <p:cNvPr id="13" name="Rectangle 12"/>
            <p:cNvSpPr/>
            <p:nvPr/>
          </p:nvSpPr>
          <p:spPr>
            <a:xfrm>
              <a:off x="2524327" y="1950397"/>
              <a:ext cx="1211093" cy="10116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028" y="2566684"/>
              <a:ext cx="3974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Glu</a:t>
              </a:r>
              <a:r>
                <a:rPr lang="en-US" dirty="0" smtClean="0"/>
                <a:t>-</a:t>
              </a:r>
              <a:r>
                <a:rPr lang="en-US" dirty="0" err="1" smtClean="0"/>
                <a:t>Arg</a:t>
              </a:r>
              <a:r>
                <a:rPr lang="en-US" dirty="0" smtClean="0"/>
                <a:t>-</a:t>
              </a:r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78324" y="2276273"/>
              <a:ext cx="2820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</a:t>
              </a:r>
              <a:r>
                <a:rPr lang="en-US" dirty="0" err="1" smtClean="0"/>
                <a:t>Phe</a:t>
              </a:r>
              <a:r>
                <a:rPr lang="en-US" dirty="0" smtClean="0"/>
                <a:t>-Tyr-</a:t>
              </a:r>
              <a:r>
                <a:rPr lang="en-US" dirty="0" err="1" smtClean="0"/>
                <a:t>Thr</a:t>
              </a:r>
              <a:r>
                <a:rPr lang="en-US" dirty="0" smtClean="0"/>
                <a:t>-Pro-Lys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34361" y="1971473"/>
              <a:ext cx="2565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Gly</a:t>
              </a:r>
              <a:r>
                <a:rPr lang="en-US" dirty="0" err="1" smtClean="0"/>
                <a:t>-Glu-Arg-Gly-Phe-Phe</a:t>
              </a:r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22098" y="1933373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39678" y="1896084"/>
              <a:ext cx="0" cy="10477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868" y="1972283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1: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614" y="26110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Combined: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868" y="2324508"/>
              <a:ext cx="13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2: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2669" y="2994499"/>
              <a:ext cx="919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09156" y="2864797"/>
              <a:ext cx="369648" cy="228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078804" y="2851827"/>
              <a:ext cx="6488" cy="226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093396" y="2838857"/>
              <a:ext cx="382624" cy="244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4"/>
          <a:stretch/>
        </p:blipFill>
        <p:spPr bwMode="auto">
          <a:xfrm>
            <a:off x="53659" y="3748087"/>
            <a:ext cx="157987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148" y="1143000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Secondary 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08430" y="3819525"/>
            <a:ext cx="3895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Secondary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by </a:t>
            </a:r>
            <a:r>
              <a:rPr lang="en-US" sz="1200" u="sng" dirty="0" smtClean="0"/>
              <a:t>H-bonds</a:t>
            </a:r>
            <a:r>
              <a:rPr lang="en-US" sz="1200" dirty="0" smtClean="0"/>
              <a:t> between AA-backbone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α</a:t>
            </a:r>
            <a:r>
              <a:rPr lang="en-US" sz="1200" dirty="0" smtClean="0"/>
              <a:t>-helix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dirty="0" smtClean="0"/>
              <a:t> AA 4 residues ap</a:t>
            </a:r>
            <a:r>
              <a:rPr lang="en-US" sz="1200" dirty="0" smtClean="0"/>
              <a:t>art, R-groups towards outside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β</a:t>
            </a:r>
            <a:r>
              <a:rPr lang="en-US" sz="1200" dirty="0" smtClean="0"/>
              <a:t>-pleated sheet </a:t>
            </a:r>
            <a:r>
              <a:rPr lang="en-US" sz="1200" dirty="0" smtClean="0">
                <a:sym typeface="Wingdings" pitchFamily="2" charset="2"/>
              </a:rPr>
              <a:t> AA far apart, R-groups face outwards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3"/>
          <a:stretch/>
        </p:blipFill>
        <p:spPr bwMode="auto">
          <a:xfrm>
            <a:off x="1381125" y="5844264"/>
            <a:ext cx="3981450" cy="145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085975" y="4953000"/>
            <a:ext cx="885825" cy="88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276350" y="4591050"/>
            <a:ext cx="67627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un.menloschool.org/~dspence/biology/chapter3/images/protein_bon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330785"/>
            <a:ext cx="2311400" cy="2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003" y="1143000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Tertiary Structure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6"/>
          <a:stretch/>
        </p:blipFill>
        <p:spPr bwMode="auto">
          <a:xfrm>
            <a:off x="166151" y="5972174"/>
            <a:ext cx="2942152" cy="4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38575"/>
            <a:ext cx="34680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Tertiary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by interactions between R-groups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H-bonds: -COOH and –OH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Ionic/Salt Bridges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Disulfide Bonds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(form core of protein)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Hydrophilic (face outwards to interact with water)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70331"/>
          <a:stretch/>
        </p:blipFill>
        <p:spPr bwMode="auto">
          <a:xfrm>
            <a:off x="133350" y="4476749"/>
            <a:ext cx="2942152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30620"/>
          <a:stretch/>
        </p:blipFill>
        <p:spPr bwMode="auto">
          <a:xfrm>
            <a:off x="95250" y="5133975"/>
            <a:ext cx="29421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910" y="1143000"/>
            <a:ext cx="4178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Quaternary 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3790950"/>
            <a:ext cx="1741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Quaternary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Multiple protein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Non-protein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Metal 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Hemoglobin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4 subunits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Fe atoms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154876"/>
            <a:ext cx="3513050" cy="29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484" y="1143000"/>
            <a:ext cx="3393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Protein Structure</a:t>
            </a:r>
          </a:p>
          <a:p>
            <a:pPr algn="ctr"/>
            <a:r>
              <a:rPr lang="en-US" sz="3600" dirty="0" smtClean="0"/>
              <a:t>Summary</a:t>
            </a:r>
            <a:endParaRPr lang="en-US" sz="3600" dirty="0"/>
          </a:p>
        </p:txBody>
      </p:sp>
      <p:pic>
        <p:nvPicPr>
          <p:cNvPr id="11268" name="Picture 4" descr="http://www.rci.rutgers.edu/~uzwiak/AnatPhys/APFallLect2_files/image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/>
          <a:stretch/>
        </p:blipFill>
        <p:spPr bwMode="auto">
          <a:xfrm>
            <a:off x="257175" y="3752104"/>
            <a:ext cx="4800600" cy="35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0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621" y="1143000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</a:t>
            </a:r>
            <a:r>
              <a:rPr lang="en-US" sz="3600" dirty="0" smtClean="0"/>
              <a:t>-Helix</a:t>
            </a:r>
            <a:endParaRPr lang="en-US" sz="3600" dirty="0"/>
          </a:p>
        </p:txBody>
      </p:sp>
      <p:pic>
        <p:nvPicPr>
          <p:cNvPr id="2050" name="Picture 2" descr="figun_2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29375"/>
            <a:ext cx="3333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4"/>
          <a:stretch/>
        </p:blipFill>
        <p:spPr bwMode="auto">
          <a:xfrm>
            <a:off x="3854134" y="3719512"/>
            <a:ext cx="157987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832563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α</a:t>
            </a:r>
            <a:r>
              <a:rPr lang="en-US" sz="1200" b="1" dirty="0" smtClean="0"/>
              <a:t>-helix Structure</a:t>
            </a:r>
            <a:r>
              <a:rPr lang="en-US" sz="1200" b="1" dirty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Secondary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</a:t>
            </a:r>
            <a:r>
              <a:rPr lang="en-US" sz="1200" dirty="0"/>
              <a:t>by </a:t>
            </a:r>
            <a:r>
              <a:rPr lang="en-US" sz="1200" u="sng" dirty="0"/>
              <a:t>H-bonds</a:t>
            </a:r>
            <a:r>
              <a:rPr lang="en-US" sz="1200" dirty="0"/>
              <a:t> between </a:t>
            </a:r>
            <a:r>
              <a:rPr lang="en-US" sz="1200" dirty="0" smtClean="0"/>
              <a:t>AA-backbone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/>
              <a:t>-helix </a:t>
            </a:r>
            <a:r>
              <a:rPr lang="en-US" sz="1200" dirty="0">
                <a:sym typeface="Wingdings" pitchFamily="2" charset="2"/>
              </a:rPr>
              <a:t></a:t>
            </a:r>
            <a:r>
              <a:rPr lang="en-US" sz="1200" dirty="0"/>
              <a:t> AA 4 residues apart, R-groups towards outside</a:t>
            </a:r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140" y="1143000"/>
            <a:ext cx="315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</a:t>
            </a:r>
            <a:r>
              <a:rPr lang="en-US" sz="3600" dirty="0" smtClean="0"/>
              <a:t>-Pleated </a:t>
            </a:r>
            <a:r>
              <a:rPr lang="en-US" sz="3600" dirty="0"/>
              <a:t>S</a:t>
            </a:r>
            <a:r>
              <a:rPr lang="en-US" sz="3600" dirty="0" smtClean="0"/>
              <a:t>heet</a:t>
            </a:r>
            <a:endParaRPr lang="en-US" sz="3600" dirty="0"/>
          </a:p>
        </p:txBody>
      </p:sp>
      <p:pic>
        <p:nvPicPr>
          <p:cNvPr id="3074" name="Picture 2" descr="figun_2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802924"/>
            <a:ext cx="2419350" cy="11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832563"/>
            <a:ext cx="2905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β</a:t>
            </a:r>
            <a:r>
              <a:rPr lang="en-US" sz="1200" b="1" dirty="0" smtClean="0"/>
              <a:t>-pleated sheet </a:t>
            </a:r>
            <a:r>
              <a:rPr lang="en-US" sz="1200" b="1" dirty="0"/>
              <a:t>s</a:t>
            </a:r>
            <a:r>
              <a:rPr lang="en-US" sz="1200" b="1" dirty="0" smtClean="0"/>
              <a:t>tructure</a:t>
            </a:r>
            <a:r>
              <a:rPr lang="en-US" sz="1200" b="1" dirty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Secondary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Determined </a:t>
            </a:r>
            <a:r>
              <a:rPr lang="en-US" sz="1200" dirty="0"/>
              <a:t>by </a:t>
            </a:r>
            <a:r>
              <a:rPr lang="en-US" sz="1200" u="sng" dirty="0"/>
              <a:t>H-bonds</a:t>
            </a:r>
            <a:r>
              <a:rPr lang="en-US" sz="1200" dirty="0"/>
              <a:t> between </a:t>
            </a:r>
            <a:r>
              <a:rPr lang="en-US" sz="1200" dirty="0" smtClean="0"/>
              <a:t>AA-backbone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β</a:t>
            </a:r>
            <a:r>
              <a:rPr lang="en-US" sz="1200" dirty="0"/>
              <a:t>-pleated sheet </a:t>
            </a:r>
            <a:r>
              <a:rPr lang="en-US" sz="1200" dirty="0">
                <a:sym typeface="Wingdings" pitchFamily="2" charset="2"/>
              </a:rPr>
              <a:t> AA far apart, R-groups face outwards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3"/>
          <a:stretch/>
        </p:blipFill>
        <p:spPr bwMode="auto">
          <a:xfrm>
            <a:off x="287985" y="5486399"/>
            <a:ext cx="4910430" cy="17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guweb2.gonzaga.edu/faculty/cronk/biochem/images/H-bonding-exampl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7" t="5401" r="-235" b="54376"/>
          <a:stretch/>
        </p:blipFill>
        <p:spPr bwMode="auto">
          <a:xfrm>
            <a:off x="2483890" y="4236882"/>
            <a:ext cx="2688185" cy="16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1388" y="1143000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H-bonds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3848100"/>
            <a:ext cx="276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Secondary H-bonds: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the C=O and NH of backbone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Responsible for secondary structure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5705475"/>
            <a:ext cx="32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Tertiary H-bonds: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the C=O and -NH or -OH of R-groups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Responsible for tertiary structure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70331"/>
          <a:stretch/>
        </p:blipFill>
        <p:spPr bwMode="auto">
          <a:xfrm>
            <a:off x="219074" y="6362699"/>
            <a:ext cx="5075207" cy="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344" y="1143000"/>
            <a:ext cx="236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Salt Bridges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8744" y="3733800"/>
            <a:ext cx="2743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Ionic Bonds/Salt Bridges: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–COO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 and –NH3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groups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7170" name="Picture 2" descr="File:Next Revisit Glutamic Acid Lysine salt brid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0"/>
          <a:stretch/>
        </p:blipFill>
        <p:spPr bwMode="auto">
          <a:xfrm>
            <a:off x="2886076" y="3889621"/>
            <a:ext cx="2247900" cy="32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1143000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Disulfide Bonds</a:t>
            </a:r>
            <a:endParaRPr lang="en-US" sz="3600" dirty="0"/>
          </a:p>
        </p:txBody>
      </p:sp>
      <p:pic>
        <p:nvPicPr>
          <p:cNvPr id="9220" name="Picture 4" descr="Image ch3f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948112"/>
            <a:ext cx="20764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744" y="3733800"/>
            <a:ext cx="2743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Disulfide bonds: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-SH and –SH groups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Mainly between </a:t>
            </a:r>
            <a:r>
              <a:rPr lang="en-US" sz="1200" dirty="0" err="1" smtClean="0"/>
              <a:t>Cys-Cys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4248150"/>
            <a:ext cx="2200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Amino Acid Structure: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Amide, CA, R-group (variable)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D/L Isomers</a:t>
            </a:r>
            <a:endParaRPr lang="en-US" sz="1200" dirty="0"/>
          </a:p>
        </p:txBody>
      </p:sp>
      <p:pic>
        <p:nvPicPr>
          <p:cNvPr id="1026" name="Picture 2" descr="I:\CNCC\Classes\CHE 102\Figures\Ch 28 and 29\amino_acid_structur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1531" r="3294" b="5742"/>
          <a:stretch/>
        </p:blipFill>
        <p:spPr bwMode="auto">
          <a:xfrm>
            <a:off x="200024" y="5381625"/>
            <a:ext cx="2895101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08" y="3819525"/>
            <a:ext cx="29753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77" y="1143000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Hydrophobic</a:t>
            </a:r>
            <a:endParaRPr lang="en-US" sz="3600" dirty="0" smtClean="0"/>
          </a:p>
          <a:p>
            <a:r>
              <a:rPr lang="en-US" sz="3600" dirty="0" smtClean="0"/>
              <a:t>Interactions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8744" y="3733800"/>
            <a:ext cx="2743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Hydrophobic Interactions: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Between –R groups (Alkane and Aromatic)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Interior of proteins to avoid water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2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0" b="18894"/>
          <a:stretch/>
        </p:blipFill>
        <p:spPr bwMode="auto">
          <a:xfrm>
            <a:off x="47625" y="5543550"/>
            <a:ext cx="54483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019" y="1143000"/>
            <a:ext cx="2411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Hydrophilic</a:t>
            </a:r>
          </a:p>
          <a:p>
            <a:r>
              <a:rPr lang="en-US" sz="3600" dirty="0" smtClean="0"/>
              <a:t>Interactions</a:t>
            </a:r>
            <a:endParaRPr lang="en-US" sz="3600" dirty="0"/>
          </a:p>
        </p:txBody>
      </p:sp>
      <p:pic>
        <p:nvPicPr>
          <p:cNvPr id="3" name="Picture 2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34095" r="56422" b="45622"/>
          <a:stretch/>
        </p:blipFill>
        <p:spPr bwMode="auto">
          <a:xfrm>
            <a:off x="2686050" y="5734050"/>
            <a:ext cx="1372296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743" y="3733800"/>
            <a:ext cx="3440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Hydrophilic Interactions: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Tertiary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</a:t>
            </a:r>
            <a:r>
              <a:rPr lang="en-US" sz="1200" dirty="0" smtClean="0"/>
              <a:t>xterior </a:t>
            </a:r>
            <a:r>
              <a:rPr lang="en-US" sz="1200" dirty="0"/>
              <a:t>of proteins to </a:t>
            </a:r>
            <a:r>
              <a:rPr lang="en-US" sz="1200" dirty="0" smtClean="0"/>
              <a:t>interact with water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groups (OH)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Acidic groups (COOH)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Basic groups (NH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4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3677" r="48493" b="69579"/>
          <a:stretch/>
        </p:blipFill>
        <p:spPr bwMode="auto">
          <a:xfrm>
            <a:off x="114300" y="5627268"/>
            <a:ext cx="1932942" cy="1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gure 3-2. The structures of the 20 common amino acids grouped into three categories: hydrophilic, hydrophobic, and special amino acid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3566" r="11027" b="58993"/>
          <a:stretch/>
        </p:blipFill>
        <p:spPr bwMode="auto">
          <a:xfrm>
            <a:off x="3902529" y="3724275"/>
            <a:ext cx="1374321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4426297"/>
            <a:ext cx="2314575" cy="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47850" y="4635847"/>
            <a:ext cx="1447800" cy="98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4883497"/>
            <a:ext cx="333375" cy="70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948" y="1143000"/>
            <a:ext cx="2686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Identify 2°/3°</a:t>
            </a:r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  <p:pic>
        <p:nvPicPr>
          <p:cNvPr id="3" name="Picture 4" descr="tertiary"/>
          <p:cNvPicPr>
            <a:picLocks noChangeAspect="1" noChangeArrowheads="1"/>
          </p:cNvPicPr>
          <p:nvPr/>
        </p:nvPicPr>
        <p:blipFill rotWithShape="1">
          <a:blip r:embed="rId2" cstate="print"/>
          <a:srcRect l="10143" r="7018" b="20743"/>
          <a:stretch/>
        </p:blipFill>
        <p:spPr bwMode="auto">
          <a:xfrm rot="21540000">
            <a:off x="424598" y="3815307"/>
            <a:ext cx="4842308" cy="3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9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168" y="1143000"/>
            <a:ext cx="346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Protein Functions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3049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Protein Functions: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Structural Support – skin, connective tissue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Storage – Fe in Liver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Transport – 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in Hemoglobin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Defense – antibodies, venom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Motion/Movement – muscles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Regulation – blood/glucose/insulin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Catalysis – Enzymes (Ch. 30!)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367" y="1143000"/>
            <a:ext cx="266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Denaturation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3810000"/>
            <a:ext cx="3455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Denaturation:  </a:t>
            </a:r>
            <a:r>
              <a:rPr lang="en-US" sz="1200" dirty="0" smtClean="0"/>
              <a:t> Loss of 3D conformation in a protein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Disruption of 2°/3°/4° interactions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Does NOT break 1° structure (hydrolysis)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Loss of biological activity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Causes of Denaturation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92458"/>
              </p:ext>
            </p:extLst>
          </p:nvPr>
        </p:nvGraphicFramePr>
        <p:xfrm>
          <a:off x="495300" y="4953000"/>
          <a:ext cx="4495800" cy="21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5"/>
                <a:gridCol w="2435225"/>
                <a:gridCol w="1498600"/>
              </a:tblGrid>
              <a:tr h="2333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Heat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Cooking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Acids/Base (pH)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Lactic Acid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Organic Molecules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Ethanol/Isopropanol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Heavy Metals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Pb</a:t>
                      </a:r>
                      <a:r>
                        <a:rPr lang="en-US" sz="1200" dirty="0" smtClean="0"/>
                        <a:t>, Hg 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Agitation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Stirring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UV Light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Enzymes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Digestion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33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Salts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purification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100" y="1143000"/>
            <a:ext cx="2840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Xanthoproteic</a:t>
            </a:r>
            <a:endParaRPr lang="en-US" sz="3600" dirty="0" smtClean="0"/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191000"/>
            <a:ext cx="173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Xanthoproteic</a:t>
            </a:r>
            <a:r>
              <a:rPr lang="en-US" sz="1200" b="1" dirty="0" smtClean="0"/>
              <a:t>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Detects Benzene 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Yellow color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Phe</a:t>
            </a:r>
            <a:r>
              <a:rPr lang="en-US" sz="1200" dirty="0" smtClean="0"/>
              <a:t>, Try, Tyr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595" y="1143000"/>
            <a:ext cx="1423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Biuret </a:t>
            </a:r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390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Biuret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Detects tri-peptides (must have at least 2 peptide bonds)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Cu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SO</a:t>
            </a:r>
            <a:r>
              <a:rPr lang="en-US" sz="1200" baseline="-25000" dirty="0" smtClean="0"/>
              <a:t>4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Violet color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527" y="1143000"/>
            <a:ext cx="2017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Ninhydrin</a:t>
            </a:r>
            <a:endParaRPr lang="en-US" sz="3600" dirty="0"/>
          </a:p>
          <a:p>
            <a:pPr algn="ctr"/>
            <a:r>
              <a:rPr lang="en-US" sz="3600" dirty="0" smtClean="0"/>
              <a:t>Test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2198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Ninhydrin</a:t>
            </a:r>
            <a:r>
              <a:rPr lang="en-US" sz="1200" b="1" dirty="0" smtClean="0"/>
              <a:t> Test: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General test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All AA </a:t>
            </a:r>
            <a:r>
              <a:rPr lang="en-US" sz="1200" dirty="0" smtClean="0">
                <a:sym typeface="Wingdings" pitchFamily="2" charset="2"/>
              </a:rPr>
              <a:t> blue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Pro, </a:t>
            </a:r>
            <a:r>
              <a:rPr lang="en-US" sz="1200" dirty="0" err="1" smtClean="0">
                <a:sym typeface="Wingdings" pitchFamily="2" charset="2"/>
              </a:rPr>
              <a:t>hydroxyproline</a:t>
            </a:r>
            <a:r>
              <a:rPr lang="en-US" sz="1200" dirty="0" smtClean="0">
                <a:sym typeface="Wingdings" pitchFamily="2" charset="2"/>
              </a:rPr>
              <a:t>  yellow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Very sensitive 1 </a:t>
            </a:r>
            <a:r>
              <a:rPr lang="el-GR" sz="1200" dirty="0" smtClean="0">
                <a:sym typeface="Wingdings" pitchFamily="2" charset="2"/>
              </a:rPr>
              <a:t>μ</a:t>
            </a:r>
            <a:r>
              <a:rPr lang="en-US" sz="1200" dirty="0" smtClean="0">
                <a:sym typeface="Wingdings" pitchFamily="2" charset="2"/>
              </a:rPr>
              <a:t>g (10</a:t>
            </a:r>
            <a:r>
              <a:rPr lang="en-US" sz="1200" baseline="30000" dirty="0" smtClean="0">
                <a:sym typeface="Wingdings" pitchFamily="2" charset="2"/>
              </a:rPr>
              <a:t>-6</a:t>
            </a:r>
            <a:r>
              <a:rPr lang="en-US" sz="1200" dirty="0" smtClean="0">
                <a:sym typeface="Wingdings" pitchFamily="2" charset="2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48" y="1143000"/>
            <a:ext cx="332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Chromatography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79095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Chromatography:</a:t>
            </a:r>
            <a:r>
              <a:rPr lang="en-US" sz="1200" dirty="0" smtClean="0"/>
              <a:t>  separation technique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Difference in distribution between two phases</a:t>
            </a:r>
          </a:p>
          <a:p>
            <a:pPr defTabSz="228600"/>
            <a:r>
              <a:rPr lang="en-US" sz="1200" dirty="0" smtClean="0"/>
              <a:t>	○ Solubility</a:t>
            </a:r>
          </a:p>
          <a:p>
            <a:pPr defTabSz="228600">
              <a:tabLst>
                <a:tab pos="182880" algn="l"/>
              </a:tabLst>
            </a:pPr>
            <a:r>
              <a:rPr lang="en-US" sz="1200" dirty="0" smtClean="0"/>
              <a:t>	</a:t>
            </a:r>
            <a:r>
              <a:rPr lang="en-US" sz="1200" dirty="0"/>
              <a:t> ○ </a:t>
            </a:r>
            <a:r>
              <a:rPr lang="en-US" sz="1200" dirty="0" smtClean="0"/>
              <a:t> Charge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TLC (thin-layer) – solid/liquid phase </a:t>
            </a:r>
          </a:p>
          <a:p>
            <a:pPr defTabSz="228600"/>
            <a:r>
              <a:rPr lang="en-US" sz="1200" dirty="0"/>
              <a:t>	</a:t>
            </a:r>
            <a:r>
              <a:rPr lang="en-US" sz="1200" dirty="0" smtClean="0"/>
              <a:t>○  Solvent Front (rate solvent moves)</a:t>
            </a:r>
            <a:endParaRPr lang="en-US" sz="1200" dirty="0"/>
          </a:p>
          <a:p>
            <a:pPr defTabSz="228600"/>
            <a:r>
              <a:rPr lang="en-US" sz="1200" dirty="0" smtClean="0"/>
              <a:t>	○  Differences in </a:t>
            </a:r>
            <a:r>
              <a:rPr lang="en-US" sz="1200" u="sng" dirty="0" smtClean="0"/>
              <a:t>solubility</a:t>
            </a:r>
            <a:r>
              <a:rPr lang="en-US" sz="1200" dirty="0" smtClean="0"/>
              <a:t> cause AA to    	    	              </a:t>
            </a:r>
          </a:p>
          <a:p>
            <a:pPr defTabSz="228600"/>
            <a:r>
              <a:rPr lang="en-US" sz="1200" dirty="0"/>
              <a:t> </a:t>
            </a:r>
            <a:r>
              <a:rPr lang="en-US" sz="1200" dirty="0" smtClean="0"/>
              <a:t>           travel at different rates in the solvent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Column chromatography (variation of above)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24250" y="5314950"/>
            <a:ext cx="1937325" cy="1969267"/>
            <a:chOff x="3094038" y="4976814"/>
            <a:chExt cx="2367537" cy="2307403"/>
          </a:xfrm>
        </p:grpSpPr>
        <p:pic>
          <p:nvPicPr>
            <p:cNvPr id="4" name="Picture 4" descr="fig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4038" y="4976814"/>
              <a:ext cx="792482" cy="2267717"/>
            </a:xfrm>
            <a:prstGeom prst="rect">
              <a:avLst/>
            </a:prstGeom>
            <a:noFill/>
          </p:spPr>
        </p:pic>
        <p:pic>
          <p:nvPicPr>
            <p:cNvPr id="5" name="Picture 5" descr="fig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3188" y="5016500"/>
              <a:ext cx="1548387" cy="22677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16" y="1143000"/>
            <a:ext cx="307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Electrophoresis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3790950"/>
            <a:ext cx="517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Electrophoresis: </a:t>
            </a:r>
            <a:r>
              <a:rPr lang="en-US" sz="1200" dirty="0" smtClean="0"/>
              <a:t>separation technique for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Charged particles separate in electric field (zwitterions)</a:t>
            </a:r>
          </a:p>
          <a:p>
            <a:pPr marL="171450" indent="-171450" defTabSz="228600">
              <a:buFont typeface="Arial" pitchFamily="34" charset="0"/>
              <a:buChar char="•"/>
            </a:pPr>
            <a:r>
              <a:rPr lang="en-US" sz="1200" dirty="0" smtClean="0"/>
              <a:t>Separation based on</a:t>
            </a:r>
          </a:p>
          <a:p>
            <a:pPr defTabSz="228600"/>
            <a:r>
              <a:rPr lang="en-US" sz="1200" dirty="0" smtClean="0"/>
              <a:t>	○ Size – friction (sieve)</a:t>
            </a:r>
          </a:p>
          <a:p>
            <a:pPr defTabSz="228600">
              <a:tabLst>
                <a:tab pos="182880" algn="l"/>
              </a:tabLst>
            </a:pPr>
            <a:r>
              <a:rPr lang="en-US" sz="1200" dirty="0" smtClean="0"/>
              <a:t>	</a:t>
            </a:r>
            <a:r>
              <a:rPr lang="en-US" sz="1200" dirty="0"/>
              <a:t> ○ </a:t>
            </a:r>
            <a:r>
              <a:rPr lang="en-US" sz="1200" dirty="0" smtClean="0"/>
              <a:t> Charge – electric field</a:t>
            </a:r>
          </a:p>
          <a:p>
            <a:pPr marL="171450" indent="-171450" defTabSz="228600">
              <a:buFont typeface="Arial" pitchFamily="34" charset="0"/>
              <a:buChar char="•"/>
              <a:tabLst>
                <a:tab pos="182880" algn="l"/>
              </a:tabLst>
            </a:pPr>
            <a:r>
              <a:rPr lang="en-US" sz="1200" dirty="0" smtClean="0"/>
              <a:t>Types</a:t>
            </a:r>
          </a:p>
          <a:p>
            <a:pPr marL="228600" indent="-228600" defTabSz="228600"/>
            <a:r>
              <a:rPr lang="en-US" sz="1200" dirty="0" smtClean="0"/>
              <a:t>	○  SDS – masks charge/separate by mass/size</a:t>
            </a:r>
          </a:p>
          <a:p>
            <a:pPr defTabSz="228600"/>
            <a:r>
              <a:rPr lang="en-US" sz="1200" dirty="0" smtClean="0"/>
              <a:t>	○  Isoelectric Focusing – AA separated by charge</a:t>
            </a:r>
          </a:p>
          <a:p>
            <a:pPr defTabSz="228600"/>
            <a:r>
              <a:rPr lang="en-US" sz="1200" dirty="0" smtClean="0"/>
              <a:t>	○  2D – separate on both.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5" name="Picture 5" descr="fig 29"/>
          <p:cNvPicPr>
            <a:picLocks noChangeAspect="1" noChangeArrowheads="1"/>
          </p:cNvPicPr>
          <p:nvPr/>
        </p:nvPicPr>
        <p:blipFill rotWithShape="1">
          <a:blip r:embed="rId2" cstate="print"/>
          <a:srcRect r="22116" b="15503"/>
          <a:stretch/>
        </p:blipFill>
        <p:spPr bwMode="auto">
          <a:xfrm>
            <a:off x="149966" y="5772151"/>
            <a:ext cx="2300123" cy="1243849"/>
          </a:xfrm>
          <a:prstGeom prst="rect">
            <a:avLst/>
          </a:prstGeom>
          <a:noFill/>
        </p:spPr>
      </p:pic>
      <p:pic>
        <p:nvPicPr>
          <p:cNvPr id="6" name="Picture 6" descr="fig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675" y="5753101"/>
            <a:ext cx="2198951" cy="122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09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Amino Acids</a:t>
            </a:r>
          </a:p>
          <a:p>
            <a:pPr algn="ctr"/>
            <a:r>
              <a:rPr lang="en-US" sz="3600" dirty="0" smtClean="0"/>
              <a:t>Side Chains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5" y="3800475"/>
            <a:ext cx="502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AA – Side Chains: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Side chains determine the functionality of the AA b/c the –COOH and –NH</a:t>
            </a:r>
            <a:r>
              <a:rPr lang="en-US" sz="1200" baseline="-25000" dirty="0" smtClean="0"/>
              <a:t>2</a:t>
            </a:r>
          </a:p>
          <a:p>
            <a:r>
              <a:rPr lang="en-US" sz="1200" dirty="0" smtClean="0"/>
              <a:t>     groups react to form the backbone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3 letter abbreviations (given on cheat sheet)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03136"/>
              </p:ext>
            </p:extLst>
          </p:nvPr>
        </p:nvGraphicFramePr>
        <p:xfrm>
          <a:off x="876300" y="4789110"/>
          <a:ext cx="3657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Functional Group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Nonpolar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-R (aliphatic or aromatic)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Polar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-COOH, -NH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, -OH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Acidic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-COOH (extra)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Lose 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anion  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-NH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(extra)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Gain H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cation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 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Bridges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119" y="1143000"/>
            <a:ext cx="307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Fredrick Sanger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0025" y="3829050"/>
            <a:ext cx="3691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Fredrick Sanger: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Solved structure of beef </a:t>
            </a:r>
            <a:r>
              <a:rPr lang="en-US" sz="1200" dirty="0" smtClean="0"/>
              <a:t>insulin (1955)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Nobel prize 1958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51 AA in two chains held together by disulfide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DFNB + N-terminal end + hydrolysis to solve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“Paper shredder”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4828422"/>
            <a:ext cx="3438525" cy="238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84" y="1143000"/>
            <a:ext cx="210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Zwitterion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" y="4638130"/>
            <a:ext cx="4535936" cy="15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5" y="3867150"/>
            <a:ext cx="516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Zwitterion:  </a:t>
            </a:r>
            <a:r>
              <a:rPr lang="en-US" sz="1200" dirty="0" smtClean="0"/>
              <a:t>dipolar form of AA, found at biological pH’s (internal acid/base </a:t>
            </a:r>
            <a:r>
              <a:rPr lang="en-US" sz="1200" dirty="0" err="1" smtClean="0"/>
              <a:t>Rxn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71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867" y="1143000"/>
            <a:ext cx="2388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Amphoteric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56297"/>
            <a:ext cx="5026370" cy="21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24" y="3848785"/>
            <a:ext cx="4619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Amphoteric:  </a:t>
            </a:r>
            <a:r>
              <a:rPr lang="en-US" sz="1200" dirty="0" smtClean="0"/>
              <a:t>molecules with properties </a:t>
            </a:r>
            <a:r>
              <a:rPr lang="en-US" sz="1200" dirty="0"/>
              <a:t>of both acid and base</a:t>
            </a:r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613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Formation of</a:t>
            </a:r>
          </a:p>
          <a:p>
            <a:r>
              <a:rPr lang="en-US" sz="3600" dirty="0" smtClean="0"/>
              <a:t>Polypeptides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871464"/>
            <a:ext cx="5315810" cy="135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650" y="3876675"/>
            <a:ext cx="327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Formation Reaction: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 + Amine </a:t>
            </a:r>
            <a:r>
              <a:rPr lang="en-US" sz="1200" dirty="0" smtClean="0">
                <a:sym typeface="Wingdings" pitchFamily="2" charset="2"/>
              </a:rPr>
              <a:t> Amide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structure/Peptide bond/Peptide linkage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257" y="1143000"/>
            <a:ext cx="3005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Amide/Peptide</a:t>
            </a:r>
          </a:p>
          <a:p>
            <a:pPr algn="ctr"/>
            <a:r>
              <a:rPr lang="en-US" sz="3600" dirty="0" smtClean="0"/>
              <a:t>Bonds</a:t>
            </a:r>
            <a:endParaRPr lang="en-US" sz="3600" dirty="0"/>
          </a:p>
        </p:txBody>
      </p:sp>
      <p:pic>
        <p:nvPicPr>
          <p:cNvPr id="3" name="Picture 3" descr="I:\CNCC\Classes\CHE 102\Figures\Ch 28 and 29\pep_bond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2675" r="1751" b="14534"/>
          <a:stretch/>
        </p:blipFill>
        <p:spPr bwMode="auto">
          <a:xfrm>
            <a:off x="400050" y="4371625"/>
            <a:ext cx="4660608" cy="20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3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90" y="1143000"/>
            <a:ext cx="259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Polypeptides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974050"/>
            <a:ext cx="2946014" cy="23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75" y="3790950"/>
            <a:ext cx="3948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Polypeptides: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 chains of AA (40-50 units)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Many ways to connect together (N!)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~30 biologically relevant 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Hormones or Nerve transmitters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 changes structure </a:t>
            </a:r>
            <a:r>
              <a:rPr lang="en-US" sz="1200" dirty="0" smtClean="0">
                <a:sym typeface="Wingdings" pitchFamily="2" charset="2"/>
              </a:rPr>
              <a:t> HUGE changes in functionality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475" y="1143000"/>
            <a:ext cx="1927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Protein</a:t>
            </a:r>
            <a:endParaRPr lang="en-US" sz="3600" dirty="0" smtClean="0"/>
          </a:p>
          <a:p>
            <a:pPr algn="ctr"/>
            <a:r>
              <a:rPr lang="en-US" sz="3600" dirty="0" smtClean="0"/>
              <a:t>Structure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1924" y="3752849"/>
            <a:ext cx="515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Proteins – General: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&gt; 50 AA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Linus Pauling – 1954 Nobel Prize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l-GR" sz="1200" dirty="0"/>
              <a:t>α</a:t>
            </a:r>
            <a:r>
              <a:rPr lang="en-US" sz="1200" dirty="0" smtClean="0"/>
              <a:t>-helix and </a:t>
            </a:r>
            <a:r>
              <a:rPr lang="el-GR" sz="1200" dirty="0" smtClean="0"/>
              <a:t>β</a:t>
            </a:r>
            <a:r>
              <a:rPr lang="en-US" sz="1200" dirty="0"/>
              <a:t>-pleated </a:t>
            </a:r>
            <a:r>
              <a:rPr lang="en-US" sz="1200" dirty="0" smtClean="0"/>
              <a:t>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Fredrick Sanger – 1958 </a:t>
            </a:r>
            <a:r>
              <a:rPr lang="en-US" sz="1200" dirty="0" smtClean="0">
                <a:sym typeface="Wingdings" pitchFamily="2" charset="2"/>
              </a:rPr>
              <a:t> Primary structure of beef insulin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71042"/>
              </p:ext>
            </p:extLst>
          </p:nvPr>
        </p:nvGraphicFramePr>
        <p:xfrm>
          <a:off x="171449" y="4591050"/>
          <a:ext cx="52959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2200275"/>
                <a:gridCol w="202882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#, kind, type and sequence of AA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Secondary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3D structure, held together by H-bonds in backbone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-helix</a:t>
                      </a:r>
                    </a:p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-pleated sheet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triple helix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Tertiary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Distinct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3D structure due to interactions between R-groups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H-bonds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Ionic bonds (Salt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Bridges)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Disulfide bonds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Hydrophobic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Hydrophilic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Quaternary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proteins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Multiple units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Non-protein parts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Metal ions</a:t>
                      </a:r>
                    </a:p>
                  </a:txBody>
                  <a:tcPr marL="45720" marR="45720" marT="9144" marB="914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12199</TotalTime>
  <Words>928</Words>
  <Application>Microsoft Office PowerPoint</Application>
  <PresentationFormat>Custom</PresentationFormat>
  <Paragraphs>273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75</cp:revision>
  <dcterms:created xsi:type="dcterms:W3CDTF">2012-03-06T17:33:30Z</dcterms:created>
  <dcterms:modified xsi:type="dcterms:W3CDTF">2012-04-06T19:42:19Z</dcterms:modified>
</cp:coreProperties>
</file>