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8" r:id="rId4"/>
    <p:sldId id="279" r:id="rId5"/>
    <p:sldId id="280" r:id="rId6"/>
    <p:sldId id="281" r:id="rId7"/>
    <p:sldId id="304" r:id="rId8"/>
    <p:sldId id="285" r:id="rId9"/>
    <p:sldId id="284" r:id="rId10"/>
    <p:sldId id="294" r:id="rId11"/>
    <p:sldId id="287" r:id="rId12"/>
    <p:sldId id="276" r:id="rId13"/>
    <p:sldId id="292" r:id="rId14"/>
    <p:sldId id="293" r:id="rId15"/>
    <p:sldId id="299" r:id="rId16"/>
    <p:sldId id="300" r:id="rId17"/>
    <p:sldId id="301" r:id="rId18"/>
    <p:sldId id="288" r:id="rId19"/>
    <p:sldId id="297" r:id="rId20"/>
    <p:sldId id="295" r:id="rId21"/>
    <p:sldId id="302" r:id="rId22"/>
    <p:sldId id="296" r:id="rId23"/>
    <p:sldId id="298" r:id="rId24"/>
    <p:sldId id="306" r:id="rId25"/>
    <p:sldId id="303" r:id="rId26"/>
    <p:sldId id="305" r:id="rId27"/>
  </p:sldIdLst>
  <p:sldSz cx="5486400" cy="7315200" type="B5JIS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>
        <p:scale>
          <a:sx n="89" d="100"/>
          <a:sy n="89" d="100"/>
        </p:scale>
        <p:origin x="-642" y="-126"/>
      </p:cViewPr>
      <p:guideLst>
        <p:guide orient="horz" pos="2304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272455"/>
            <a:ext cx="466344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4145280"/>
            <a:ext cx="38404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1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5" y="469057"/>
            <a:ext cx="987743" cy="99855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6" y="469057"/>
            <a:ext cx="2871788" cy="99855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4700694"/>
            <a:ext cx="466344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3100496"/>
            <a:ext cx="466344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7" y="2731350"/>
            <a:ext cx="1929765" cy="77232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40282" y="2731350"/>
            <a:ext cx="1929765" cy="77232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92948"/>
            <a:ext cx="49377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2" y="1637456"/>
            <a:ext cx="242411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2" y="2319868"/>
            <a:ext cx="242411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1637456"/>
            <a:ext cx="242506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2319868"/>
            <a:ext cx="242506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8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0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3657600"/>
            <a:ext cx="5486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0"/>
            <a:ext cx="5486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657600"/>
            <a:ext cx="54864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291254"/>
            <a:ext cx="180498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0" y="291256"/>
            <a:ext cx="30670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1" y="1530776"/>
            <a:ext cx="180498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5120642"/>
            <a:ext cx="329184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653626"/>
            <a:ext cx="329184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5725162"/>
            <a:ext cx="329184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3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92948"/>
            <a:ext cx="49377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706883"/>
            <a:ext cx="493776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780109"/>
            <a:ext cx="128016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A4BE-7BEF-42CA-9F99-424F88D18B52}" type="datetimeFigureOut">
              <a:rPr lang="en-US" smtClean="0"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0" y="6780109"/>
            <a:ext cx="173736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0" y="6780109"/>
            <a:ext cx="128016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9AA2-1528-4620-A4E1-E24C2CA1E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854" y="1295400"/>
            <a:ext cx="3806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Number of </a:t>
            </a:r>
          </a:p>
          <a:p>
            <a:pPr algn="ctr"/>
            <a:r>
              <a:rPr lang="en-US" sz="3600" dirty="0" smtClean="0"/>
              <a:t>Carbohydrate Units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20153" y="4038600"/>
            <a:ext cx="2076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Monosaccharides</a:t>
            </a:r>
            <a:r>
              <a:rPr lang="en-US" sz="1200" dirty="0" smtClean="0"/>
              <a:t> = single unit</a:t>
            </a:r>
          </a:p>
          <a:p>
            <a:r>
              <a:rPr lang="en-US" sz="1200" dirty="0" smtClean="0"/>
              <a:t>Disaccharides = two units</a:t>
            </a:r>
          </a:p>
          <a:p>
            <a:r>
              <a:rPr lang="en-US" sz="1200" dirty="0" err="1" smtClean="0"/>
              <a:t>Oligiosaccharide</a:t>
            </a:r>
            <a:r>
              <a:rPr lang="en-US" sz="1200" dirty="0" smtClean="0"/>
              <a:t> = 3-10 units</a:t>
            </a:r>
          </a:p>
          <a:p>
            <a:r>
              <a:rPr lang="en-US" sz="1200" dirty="0" smtClean="0"/>
              <a:t>Polysaccharide = 11+ units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05853" y="6610350"/>
            <a:ext cx="492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Bonus: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you name </a:t>
            </a:r>
            <a:r>
              <a:rPr lang="en-US" sz="1200" dirty="0" smtClean="0"/>
              <a:t>the </a:t>
            </a:r>
            <a:r>
              <a:rPr lang="en-US" sz="1200" dirty="0" smtClean="0"/>
              <a:t>most common </a:t>
            </a:r>
            <a:r>
              <a:rPr lang="en-US" sz="1200" dirty="0" smtClean="0"/>
              <a:t>Mono (4), Di(3), </a:t>
            </a:r>
            <a:r>
              <a:rPr lang="en-US" sz="1200" dirty="0" smtClean="0"/>
              <a:t>and </a:t>
            </a:r>
            <a:r>
              <a:rPr lang="en-US" sz="1200" dirty="0" smtClean="0"/>
              <a:t>Poly(4)-saccharides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86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6" y="1409700"/>
            <a:ext cx="451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Drawing Disaccharides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3771900"/>
            <a:ext cx="4405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Formed by a dehydration </a:t>
            </a:r>
            <a:r>
              <a:rPr lang="en-US" sz="1200" dirty="0" smtClean="0"/>
              <a:t>reaction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Draw a disaccharide given two monosaccharide's and the linkage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Name disaccharides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First ring (</a:t>
            </a:r>
            <a:r>
              <a:rPr lang="en-US" sz="1200" dirty="0" err="1" smtClean="0"/>
              <a:t>yl</a:t>
            </a:r>
            <a:r>
              <a:rPr lang="en-US" sz="1200" dirty="0" smtClean="0"/>
              <a:t> ending), Second normal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18" y="4755777"/>
            <a:ext cx="1770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“Sucrose”</a:t>
            </a:r>
          </a:p>
          <a:p>
            <a:r>
              <a:rPr lang="el-GR" sz="1200" dirty="0" smtClean="0"/>
              <a:t>α</a:t>
            </a:r>
            <a:r>
              <a:rPr lang="en-US" sz="1200" dirty="0" smtClean="0"/>
              <a:t>-D-</a:t>
            </a:r>
            <a:r>
              <a:rPr lang="en-US" sz="1200" dirty="0" err="1" smtClean="0"/>
              <a:t>glucopyranosyl</a:t>
            </a:r>
            <a:r>
              <a:rPr lang="en-US" sz="1200" dirty="0" smtClean="0"/>
              <a:t>-(1,2)-</a:t>
            </a:r>
          </a:p>
          <a:p>
            <a:r>
              <a:rPr lang="el-GR" sz="1200" dirty="0" smtClean="0"/>
              <a:t>β</a:t>
            </a:r>
            <a:r>
              <a:rPr lang="en-US" sz="1200" dirty="0" smtClean="0"/>
              <a:t>-D-</a:t>
            </a:r>
            <a:r>
              <a:rPr lang="en-US" sz="1200" dirty="0" err="1" smtClean="0"/>
              <a:t>fructofuranose</a:t>
            </a:r>
            <a:endParaRPr lang="en-US" sz="1200" dirty="0"/>
          </a:p>
        </p:txBody>
      </p:sp>
      <p:pic>
        <p:nvPicPr>
          <p:cNvPr id="2056" name="Picture 8" descr="http://www.askiitians.com/onlinetest/studymaterial_images/1159_suc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1171276" cy="17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78570" y="5755342"/>
            <a:ext cx="309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“Lactose”</a:t>
            </a:r>
          </a:p>
          <a:p>
            <a:r>
              <a:rPr lang="el-GR" sz="1200" dirty="0"/>
              <a:t>β </a:t>
            </a:r>
            <a:r>
              <a:rPr lang="en-US" sz="1200" dirty="0" smtClean="0"/>
              <a:t>-D-</a:t>
            </a:r>
            <a:r>
              <a:rPr lang="en-US" sz="1200" dirty="0" err="1" smtClean="0"/>
              <a:t>galactopyranosyl</a:t>
            </a:r>
            <a:r>
              <a:rPr lang="en-US" sz="1200" dirty="0" smtClean="0"/>
              <a:t>-(1,4)-</a:t>
            </a:r>
            <a:r>
              <a:rPr lang="el-GR" sz="1200" dirty="0" smtClean="0"/>
              <a:t>α</a:t>
            </a:r>
            <a:r>
              <a:rPr lang="en-US" sz="1200" dirty="0" smtClean="0"/>
              <a:t>-D-</a:t>
            </a:r>
            <a:r>
              <a:rPr lang="en-US" sz="1200" dirty="0" err="1" smtClean="0"/>
              <a:t>glucopyranose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 b="38317"/>
          <a:stretch/>
        </p:blipFill>
        <p:spPr bwMode="auto">
          <a:xfrm>
            <a:off x="2918010" y="4595207"/>
            <a:ext cx="2028265" cy="115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2404077" y="5311588"/>
            <a:ext cx="1253523" cy="646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88759" y="5553636"/>
            <a:ext cx="578223" cy="423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0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655984"/>
              </p:ext>
            </p:extLst>
          </p:nvPr>
        </p:nvGraphicFramePr>
        <p:xfrm>
          <a:off x="3389313" y="4451350"/>
          <a:ext cx="1660525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hemSketch" r:id="rId3" imgW="1661040" imgH="1191600" progId="ACD.ChemSketch.20">
                  <p:embed/>
                </p:oleObj>
              </mc:Choice>
              <mc:Fallback>
                <p:oleObj name="ChemSketch" r:id="rId3" imgW="1661040" imgH="1191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9313" y="4451350"/>
                        <a:ext cx="1660525" cy="119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5" r="11647" b="50000"/>
          <a:stretch/>
        </p:blipFill>
        <p:spPr bwMode="auto">
          <a:xfrm>
            <a:off x="1619248" y="5324475"/>
            <a:ext cx="762001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6" t="55932" r="12500"/>
          <a:stretch/>
        </p:blipFill>
        <p:spPr bwMode="auto">
          <a:xfrm>
            <a:off x="1619248" y="6429375"/>
            <a:ext cx="8001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hemtech.org/cn/chem1405/image/15-sucrose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2" b="19192"/>
          <a:stretch/>
        </p:blipFill>
        <p:spPr bwMode="auto">
          <a:xfrm>
            <a:off x="219075" y="5029199"/>
            <a:ext cx="1433512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219202" y="5524500"/>
            <a:ext cx="609598" cy="9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295401" y="6638925"/>
            <a:ext cx="561974" cy="19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3504" y="1362075"/>
            <a:ext cx="4397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Hemiacetals</a:t>
            </a:r>
            <a:r>
              <a:rPr lang="en-US" sz="3600" dirty="0" smtClean="0"/>
              <a:t>, </a:t>
            </a:r>
            <a:r>
              <a:rPr lang="en-US" sz="3600" dirty="0" err="1" smtClean="0"/>
              <a:t>Acetals</a:t>
            </a:r>
            <a:r>
              <a:rPr lang="en-US" sz="3600" dirty="0" smtClean="0"/>
              <a:t>,</a:t>
            </a:r>
          </a:p>
          <a:p>
            <a:r>
              <a:rPr lang="en-US" sz="3600" dirty="0" err="1" smtClean="0"/>
              <a:t>Hemiketals</a:t>
            </a:r>
            <a:r>
              <a:rPr lang="en-US" sz="3600" dirty="0" smtClean="0"/>
              <a:t>, and </a:t>
            </a:r>
            <a:r>
              <a:rPr lang="en-US" sz="3600" dirty="0" err="1" smtClean="0"/>
              <a:t>Ketals</a:t>
            </a:r>
            <a:endParaRPr lang="en-US" sz="3600" dirty="0"/>
          </a:p>
        </p:txBody>
      </p:sp>
      <p:pic>
        <p:nvPicPr>
          <p:cNvPr id="19" name="Picture 4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2" b="52542"/>
          <a:stretch/>
        </p:blipFill>
        <p:spPr bwMode="auto">
          <a:xfrm>
            <a:off x="1447798" y="4171950"/>
            <a:ext cx="6477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1257303" y="4371975"/>
            <a:ext cx="3809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85975" y="4020234"/>
            <a:ext cx="198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Hemiacetals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Hemiketals</a:t>
            </a:r>
            <a:endParaRPr lang="en-US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C</a:t>
            </a:r>
            <a:r>
              <a:rPr lang="en-US" sz="1200" dirty="0" smtClean="0"/>
              <a:t>apable of </a:t>
            </a:r>
            <a:r>
              <a:rPr lang="en-US" sz="1200" dirty="0" err="1" smtClean="0"/>
              <a:t>mutarotation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React easily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Reducing sugars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81275" y="5744259"/>
            <a:ext cx="2137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Acetals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Ketals</a:t>
            </a:r>
            <a:endParaRPr lang="en-US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Not Capable of </a:t>
            </a:r>
            <a:r>
              <a:rPr lang="en-US" sz="1200" dirty="0" err="1" smtClean="0"/>
              <a:t>mutarotation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Not Reactive (hydrolysis)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Not Reducing sugars</a:t>
            </a:r>
            <a:endParaRPr lang="en-US" sz="1200" dirty="0"/>
          </a:p>
        </p:txBody>
      </p:sp>
      <p:pic>
        <p:nvPicPr>
          <p:cNvPr id="16" name="Picture 15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2" r="81818"/>
          <a:stretch/>
        </p:blipFill>
        <p:spPr bwMode="auto">
          <a:xfrm>
            <a:off x="4610100" y="3848100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4733926" y="5048250"/>
            <a:ext cx="380999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859290"/>
              </p:ext>
            </p:extLst>
          </p:nvPr>
        </p:nvGraphicFramePr>
        <p:xfrm>
          <a:off x="228600" y="3813093"/>
          <a:ext cx="1114425" cy="102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hemSketch" r:id="rId7" imgW="1332000" imgH="1228320" progId="ACD.ChemSketch.20">
                  <p:embed/>
                </p:oleObj>
              </mc:Choice>
              <mc:Fallback>
                <p:oleObj name="ChemSketch" r:id="rId7" imgW="1332000" imgH="12283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3813093"/>
                        <a:ext cx="1114425" cy="102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5124450" y="4352925"/>
            <a:ext cx="5715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679" y="1371600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Monosaccharides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03878"/>
              </p:ext>
            </p:extLst>
          </p:nvPr>
        </p:nvGraphicFramePr>
        <p:xfrm>
          <a:off x="342900" y="3800475"/>
          <a:ext cx="481965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1382364"/>
                <a:gridCol w="817263"/>
                <a:gridCol w="797240"/>
                <a:gridCol w="1614503"/>
              </a:tblGrid>
              <a:tr h="26866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Most Common Monosaccharide's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Structural</a:t>
                      </a:r>
                      <a:r>
                        <a:rPr lang="en-US" sz="1200" baseline="0" dirty="0" smtClean="0"/>
                        <a:t> Isomers</a:t>
                      </a:r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D-Glucose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aldohexose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pyranose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bloodsugar</a:t>
                      </a:r>
                      <a:r>
                        <a:rPr lang="en-US" sz="1200" dirty="0" smtClean="0"/>
                        <a:t>, cellular respiration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D-</a:t>
                      </a:r>
                      <a:r>
                        <a:rPr lang="en-US" sz="1200" dirty="0" err="1" smtClean="0"/>
                        <a:t>Galactose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aldohexose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pyranose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milk, yogurt, cell membranes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D-Fructose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ketohexose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furanose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honey, sweetest sugar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D-Ribose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aldopentose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furanose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DNA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661285"/>
              </p:ext>
            </p:extLst>
          </p:nvPr>
        </p:nvGraphicFramePr>
        <p:xfrm>
          <a:off x="1798351" y="5935944"/>
          <a:ext cx="594270" cy="125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ChemSketch" r:id="rId3" imgW="792360" imgH="1667160" progId="ACD.ChemSketch.20">
                  <p:embed/>
                </p:oleObj>
              </mc:Choice>
              <mc:Fallback>
                <p:oleObj name="ChemSketch" r:id="rId3" imgW="792360" imgH="1667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8351" y="5935944"/>
                        <a:ext cx="594270" cy="1250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32322"/>
              </p:ext>
            </p:extLst>
          </p:nvPr>
        </p:nvGraphicFramePr>
        <p:xfrm>
          <a:off x="3103562" y="5940534"/>
          <a:ext cx="594270" cy="124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ChemSketch" r:id="rId5" imgW="792360" imgH="1654920" progId="ACD.ChemSketch.20">
                  <p:embed/>
                </p:oleObj>
              </mc:Choice>
              <mc:Fallback>
                <p:oleObj name="ChemSketch" r:id="rId5" imgW="792360" imgH="1654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3562" y="5940534"/>
                        <a:ext cx="594270" cy="124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90443"/>
              </p:ext>
            </p:extLst>
          </p:nvPr>
        </p:nvGraphicFramePr>
        <p:xfrm>
          <a:off x="495300" y="5938239"/>
          <a:ext cx="592110" cy="124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ChemSketch" r:id="rId7" imgW="789480" imgH="1661040" progId="ACD.ChemSketch.20">
                  <p:embed/>
                </p:oleObj>
              </mc:Choice>
              <mc:Fallback>
                <p:oleObj name="ChemSketch" r:id="rId7" imgW="789480" imgH="16610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300" y="5938239"/>
                        <a:ext cx="592110" cy="1245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00390"/>
              </p:ext>
            </p:extLst>
          </p:nvPr>
        </p:nvGraphicFramePr>
        <p:xfrm>
          <a:off x="4375150" y="6018213"/>
          <a:ext cx="523530" cy="105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ChemSketch" r:id="rId9" imgW="698040" imgH="1411200" progId="ACD.ChemSketch.20">
                  <p:embed/>
                </p:oleObj>
              </mc:Choice>
              <mc:Fallback>
                <p:oleObj name="ChemSketch" r:id="rId9" imgW="698040" imgH="1411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5150" y="6018213"/>
                        <a:ext cx="523530" cy="105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404" y="1371600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Disaccharides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254361"/>
              </p:ext>
            </p:extLst>
          </p:nvPr>
        </p:nvGraphicFramePr>
        <p:xfrm>
          <a:off x="419100" y="3899594"/>
          <a:ext cx="465772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050"/>
                <a:gridCol w="2009775"/>
                <a:gridCol w="702468"/>
                <a:gridCol w="1164431"/>
              </a:tblGrid>
              <a:tr h="2628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r>
                        <a:rPr lang="en-US" sz="1200" baseline="0" dirty="0" smtClean="0"/>
                        <a:t> Most Common Disaccharides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Maltose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-D-Glucose + </a:t>
                      </a: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-D-Glucose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-1,4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beer,</a:t>
                      </a:r>
                      <a:r>
                        <a:rPr lang="en-US" sz="1200" baseline="0" dirty="0" smtClean="0"/>
                        <a:t> starch breakdown product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Lactose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-D-</a:t>
                      </a:r>
                      <a:r>
                        <a:rPr lang="en-US" sz="1200" dirty="0" err="1" smtClean="0"/>
                        <a:t>Galactose</a:t>
                      </a:r>
                      <a:r>
                        <a:rPr lang="en-US" sz="1200" dirty="0" smtClean="0"/>
                        <a:t> + </a:t>
                      </a: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-D-Glucose 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milk sugar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Sucrose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-D-Glucose  + </a:t>
                      </a: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-D-Fructose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</a:t>
                      </a: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-1,2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table sugar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8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404" y="1371600"/>
            <a:ext cx="314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Polysaccharides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80739"/>
              </p:ext>
            </p:extLst>
          </p:nvPr>
        </p:nvGraphicFramePr>
        <p:xfrm>
          <a:off x="371475" y="3800475"/>
          <a:ext cx="481965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982345"/>
                <a:gridCol w="1217282"/>
                <a:gridCol w="797240"/>
                <a:gridCol w="1614503"/>
              </a:tblGrid>
              <a:tr h="26866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Most Common Polysaccharide's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Starch</a:t>
                      </a:r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Amylose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-1,4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helix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plant</a:t>
                      </a:r>
                      <a:r>
                        <a:rPr lang="en-US" sz="1200" baseline="0" dirty="0" smtClean="0"/>
                        <a:t> energy storage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Amylopectin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-1,4 (main)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/>
                        <a:t>α</a:t>
                      </a:r>
                      <a:r>
                        <a:rPr lang="en-US" sz="1200" dirty="0" smtClean="0"/>
                        <a:t>-1,6</a:t>
                      </a:r>
                      <a:r>
                        <a:rPr lang="en-US" sz="1200" baseline="0" dirty="0" smtClean="0"/>
                        <a:t> (side)</a:t>
                      </a:r>
                      <a:endParaRPr 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treelike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plant</a:t>
                      </a:r>
                      <a:r>
                        <a:rPr lang="en-US" sz="1200" baseline="0" dirty="0" smtClean="0"/>
                        <a:t> energy storage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Glycogen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similar to amylopectin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treelike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animal energy storage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Cellulose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-1,4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linear/</a:t>
                      </a:r>
                    </a:p>
                    <a:p>
                      <a:pPr algn="ctr"/>
                      <a:r>
                        <a:rPr lang="en-US" sz="1200" dirty="0" smtClean="0"/>
                        <a:t>sheets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plant structural storage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2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29" y="1371600"/>
            <a:ext cx="135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Starch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3962399"/>
            <a:ext cx="28194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Amylose: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25-1300 </a:t>
            </a:r>
            <a:r>
              <a:rPr lang="el-GR" sz="1200" dirty="0" smtClean="0"/>
              <a:t>α</a:t>
            </a:r>
            <a:r>
              <a:rPr lang="en-US" sz="1200" dirty="0" smtClean="0"/>
              <a:t>-D-Glucose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 smtClean="0"/>
              <a:t>-1,4-glycosidic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Forms coils/helical/telephone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Energy storage for </a:t>
            </a:r>
            <a:r>
              <a:rPr lang="en-US" sz="1200" dirty="0" smtClean="0"/>
              <a:t>plants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381250" y="5238749"/>
            <a:ext cx="3015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Amylopectin: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25-1300 </a:t>
            </a:r>
            <a:r>
              <a:rPr lang="el-GR" sz="1200" dirty="0" smtClean="0"/>
              <a:t>α</a:t>
            </a:r>
            <a:r>
              <a:rPr lang="en-US" sz="1200" dirty="0" smtClean="0"/>
              <a:t>-D-Glucose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 smtClean="0"/>
              <a:t>-1,4-glycosidic bonds, branched every 25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glucose with a </a:t>
            </a:r>
            <a:r>
              <a:rPr lang="el-GR" sz="1200" dirty="0" smtClean="0"/>
              <a:t>α</a:t>
            </a:r>
            <a:r>
              <a:rPr lang="en-US" sz="1200" dirty="0" smtClean="0"/>
              <a:t>-1,6-glycosidic bond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Forms tree like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Energy storage for </a:t>
            </a:r>
            <a:r>
              <a:rPr lang="en-US" sz="1200" dirty="0" smtClean="0"/>
              <a:t>plants</a:t>
            </a:r>
            <a:endParaRPr lang="en-US" sz="1200" dirty="0"/>
          </a:p>
        </p:txBody>
      </p:sp>
      <p:pic>
        <p:nvPicPr>
          <p:cNvPr id="2050" name="Picture 2" descr="http://2.bp.blogspot.com/-FMm1uEAZY2I/Tko4MH8ORiI/AAAAAAAAADU/oxbn2BVFwS0/s1600/amylopectin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35416" r="1037" b="6444"/>
          <a:stretch/>
        </p:blipFill>
        <p:spPr bwMode="auto">
          <a:xfrm>
            <a:off x="2609850" y="6392786"/>
            <a:ext cx="2276475" cy="9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azdIaaGIEms/Tko3vSNV_FI/AAAAAAAAADQ/qOaujLkecY4/s320/amylo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8006" r="4167" b="28349"/>
          <a:stretch/>
        </p:blipFill>
        <p:spPr bwMode="auto">
          <a:xfrm>
            <a:off x="2409825" y="3857625"/>
            <a:ext cx="2819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ages.tutorvista.com/content/cellular-macromolecules/polysaccharides-structur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5" b="80905"/>
          <a:stretch/>
        </p:blipFill>
        <p:spPr bwMode="auto">
          <a:xfrm>
            <a:off x="2689225" y="4719637"/>
            <a:ext cx="23018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images.tutorvista.com/content/cellular-macromolecules/polysaccharides-structure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37794" r="48805" b="8662"/>
          <a:stretch/>
        </p:blipFill>
        <p:spPr bwMode="auto">
          <a:xfrm>
            <a:off x="219075" y="5791201"/>
            <a:ext cx="2133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354" y="1371600"/>
            <a:ext cx="1905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Glycogen</a:t>
            </a:r>
            <a:endParaRPr lang="en-US" sz="3600" dirty="0"/>
          </a:p>
        </p:txBody>
      </p:sp>
      <p:pic>
        <p:nvPicPr>
          <p:cNvPr id="4" name="Picture 3" descr="http://images.tutorvista.com/content/cellular-macromolecules/polysaccharides-structur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4" t="18897" b="21260"/>
          <a:stretch/>
        </p:blipFill>
        <p:spPr bwMode="auto">
          <a:xfrm>
            <a:off x="3343274" y="3809999"/>
            <a:ext cx="20224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975" y="3914774"/>
            <a:ext cx="32193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Glycogen: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25-1300 </a:t>
            </a:r>
            <a:r>
              <a:rPr lang="el-GR" sz="1200" dirty="0" smtClean="0"/>
              <a:t>α</a:t>
            </a:r>
            <a:r>
              <a:rPr lang="en-US" sz="1200" dirty="0" smtClean="0"/>
              <a:t>-D-Glucose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 smtClean="0"/>
              <a:t>-1,4-glycosidic bonds, branched every 12-18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glucose with a </a:t>
            </a:r>
            <a:r>
              <a:rPr lang="el-GR" sz="1200" dirty="0" smtClean="0"/>
              <a:t>α</a:t>
            </a:r>
            <a:r>
              <a:rPr lang="en-US" sz="1200" dirty="0" smtClean="0"/>
              <a:t>-1,6-glycosidic bond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Forms tree like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Similar to amylopectin, but more branched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Energy storage for animals</a:t>
            </a:r>
          </a:p>
        </p:txBody>
      </p:sp>
    </p:spTree>
    <p:extLst>
      <p:ext uri="{BB962C8B-B14F-4D97-AF65-F5344CB8AC3E}">
        <p14:creationId xmlns:p14="http://schemas.microsoft.com/office/powerpoint/2010/main" val="32910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354" y="1371600"/>
            <a:ext cx="187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Cellulose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3350" y="3905249"/>
            <a:ext cx="3301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Cellulose: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25-1300 </a:t>
            </a:r>
            <a:r>
              <a:rPr lang="el-GR" sz="1200" dirty="0"/>
              <a:t>β</a:t>
            </a:r>
            <a:r>
              <a:rPr lang="en-US" sz="1200" dirty="0" smtClean="0"/>
              <a:t>-D-Glucose units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 smtClean="0"/>
              <a:t>β</a:t>
            </a:r>
            <a:r>
              <a:rPr lang="en-US" sz="1200" dirty="0" smtClean="0"/>
              <a:t>-1,4-glycosidic bonds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Forms linear chains, strong H-bonds leads </a:t>
            </a:r>
          </a:p>
          <a:p>
            <a:r>
              <a:rPr lang="en-US" sz="1200" dirty="0" smtClean="0"/>
              <a:t>     to the formation of sheets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Resistant to hydrolysis, indigestible by humans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Most abundant organic substance in nature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Chief structural component of plants and wood</a:t>
            </a:r>
          </a:p>
        </p:txBody>
      </p:sp>
      <p:pic>
        <p:nvPicPr>
          <p:cNvPr id="3074" name="Picture 2" descr="http://www.upce.cz/fcht/uchtml/odcp/zamestnaci/rheo_cel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88"/>
          <a:stretch/>
        </p:blipFill>
        <p:spPr bwMode="auto">
          <a:xfrm rot="5400000">
            <a:off x="2683347" y="4343973"/>
            <a:ext cx="3317063" cy="21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reenspirit.org.uk/resources/cellulos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373722"/>
            <a:ext cx="2454275" cy="8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cientificpsychic.com/fitness/cellulo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" y="5506909"/>
            <a:ext cx="3282950" cy="6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66849" y="6070946"/>
            <a:ext cx="365806" cy="338554"/>
            <a:chOff x="3390899" y="2718146"/>
            <a:chExt cx="365806" cy="338554"/>
          </a:xfrm>
        </p:grpSpPr>
        <p:sp>
          <p:nvSpPr>
            <p:cNvPr id="3" name="TextBox 2"/>
            <p:cNvSpPr txBox="1"/>
            <p:nvPr/>
          </p:nvSpPr>
          <p:spPr>
            <a:xfrm>
              <a:off x="3390899" y="2718146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or</a:t>
              </a:r>
              <a:endParaRPr lang="en-US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07210" y="2749351"/>
              <a:ext cx="319318" cy="2769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93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7404" y="1371600"/>
            <a:ext cx="2697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Mutarotation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7" b="6150"/>
          <a:stretch/>
        </p:blipFill>
        <p:spPr bwMode="auto">
          <a:xfrm>
            <a:off x="160421" y="5302243"/>
            <a:ext cx="5037221" cy="186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114800"/>
            <a:ext cx="3510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Process by which </a:t>
            </a:r>
            <a:r>
              <a:rPr lang="en-US" sz="1200" dirty="0" err="1" smtClean="0"/>
              <a:t>anomers</a:t>
            </a:r>
            <a:r>
              <a:rPr lang="en-US" sz="1200" dirty="0" smtClean="0"/>
              <a:t> are interconverted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Equilibrium between cyclic and chain form.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Occurs because </a:t>
            </a:r>
            <a:r>
              <a:rPr lang="en-US" sz="1200" dirty="0" err="1" smtClean="0"/>
              <a:t>hemiacetal</a:t>
            </a:r>
            <a:r>
              <a:rPr lang="en-US" sz="1200" dirty="0" smtClean="0"/>
              <a:t> carbon can open/close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42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378" y="1387848"/>
            <a:ext cx="3917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Oxidation Reactions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9" r="17470"/>
          <a:stretch/>
        </p:blipFill>
        <p:spPr bwMode="auto">
          <a:xfrm>
            <a:off x="2710591" y="4021938"/>
            <a:ext cx="588782" cy="12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6"/>
          <a:stretch/>
        </p:blipFill>
        <p:spPr bwMode="auto">
          <a:xfrm>
            <a:off x="1165624" y="4788800"/>
            <a:ext cx="604292" cy="12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5" r="34783"/>
          <a:stretch/>
        </p:blipFill>
        <p:spPr bwMode="auto">
          <a:xfrm>
            <a:off x="2704515" y="5699293"/>
            <a:ext cx="629395" cy="13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lbow Connector 6"/>
          <p:cNvCxnSpPr/>
          <p:nvPr/>
        </p:nvCxnSpPr>
        <p:spPr>
          <a:xfrm rot="5400000" flipH="1" flipV="1">
            <a:off x="2114924" y="4724711"/>
            <a:ext cx="778579" cy="457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endCxn id="5" idx="1"/>
          </p:cNvCxnSpPr>
          <p:nvPr/>
        </p:nvCxnSpPr>
        <p:spPr>
          <a:xfrm rot="16200000" flipH="1">
            <a:off x="1964851" y="5640582"/>
            <a:ext cx="1049020" cy="43030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40103" y="5418003"/>
            <a:ext cx="428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30155" y="4116218"/>
            <a:ext cx="110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Mild Oxidation</a:t>
            </a:r>
          </a:p>
          <a:p>
            <a:pPr algn="ctr"/>
            <a:r>
              <a:rPr lang="en-US" sz="1200" dirty="0" err="1" smtClean="0"/>
              <a:t>Ald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CA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43207" y="6326341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Strong Oxidation</a:t>
            </a:r>
          </a:p>
          <a:p>
            <a:pPr algn="ctr"/>
            <a:r>
              <a:rPr lang="en-US" sz="1200" dirty="0" err="1" smtClean="0"/>
              <a:t>Ald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CA</a:t>
            </a:r>
          </a:p>
          <a:p>
            <a:pPr algn="ctr"/>
            <a:r>
              <a:rPr lang="en-US" sz="1200" dirty="0" err="1" smtClean="0">
                <a:sym typeface="Wingdings" pitchFamily="2" charset="2"/>
              </a:rPr>
              <a:t>Alc</a:t>
            </a:r>
            <a:r>
              <a:rPr lang="en-US" sz="1200" dirty="0" smtClean="0">
                <a:sym typeface="Wingdings" pitchFamily="2" charset="2"/>
              </a:rPr>
              <a:t>  CA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199506" y="4782573"/>
            <a:ext cx="506278" cy="17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24246" y="4030906"/>
            <a:ext cx="506278" cy="175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36796" y="4504967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-“</a:t>
            </a:r>
            <a:r>
              <a:rPr lang="en-US" sz="1200" dirty="0" err="1" smtClean="0"/>
              <a:t>onic</a:t>
            </a:r>
            <a:r>
              <a:rPr lang="en-US" sz="1200" dirty="0" smtClean="0"/>
              <a:t>” acid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70375" y="6145204"/>
            <a:ext cx="873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-“</a:t>
            </a:r>
            <a:r>
              <a:rPr lang="en-US" sz="1200" dirty="0" err="1" smtClean="0"/>
              <a:t>aric</a:t>
            </a:r>
            <a:r>
              <a:rPr lang="en-US" sz="1200" dirty="0" smtClean="0"/>
              <a:t>” acid</a:t>
            </a: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1171575" y="5638443"/>
            <a:ext cx="661423" cy="24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27713" y="4738168"/>
            <a:ext cx="661423" cy="24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34232" y="5671154"/>
            <a:ext cx="661423" cy="24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57278" y="6577377"/>
            <a:ext cx="661423" cy="248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429" y="1447800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Number of Carbons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1578" y="4029075"/>
            <a:ext cx="1014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3C = Triose</a:t>
            </a:r>
          </a:p>
          <a:p>
            <a:r>
              <a:rPr lang="en-US" sz="1200" dirty="0" smtClean="0"/>
              <a:t>4C = </a:t>
            </a:r>
            <a:r>
              <a:rPr lang="en-US" sz="1200" dirty="0" err="1" smtClean="0"/>
              <a:t>Tetrose</a:t>
            </a:r>
            <a:endParaRPr lang="en-US" sz="1200" dirty="0" smtClean="0"/>
          </a:p>
          <a:p>
            <a:r>
              <a:rPr lang="en-US" sz="1200" dirty="0" smtClean="0"/>
              <a:t>5C = Pentose</a:t>
            </a:r>
          </a:p>
          <a:p>
            <a:r>
              <a:rPr lang="en-US" sz="1200" dirty="0" smtClean="0"/>
              <a:t>6C = Hexose</a:t>
            </a:r>
          </a:p>
          <a:p>
            <a:r>
              <a:rPr lang="en-US" sz="1200" dirty="0" smtClean="0"/>
              <a:t>7C = </a:t>
            </a:r>
            <a:r>
              <a:rPr lang="en-US" sz="1200" dirty="0" err="1" smtClean="0"/>
              <a:t>Heptose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733550" y="4438650"/>
            <a:ext cx="319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Most common are 5 and 6 Carbon Carbohydrate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24903" y="6524625"/>
            <a:ext cx="3043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Bonus: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you name the most common pentose?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you name the most common hexoses?</a:t>
            </a:r>
          </a:p>
        </p:txBody>
      </p:sp>
    </p:spTree>
    <p:extLst>
      <p:ext uri="{BB962C8B-B14F-4D97-AF65-F5344CB8AC3E}">
        <p14:creationId xmlns:p14="http://schemas.microsoft.com/office/powerpoint/2010/main" val="3489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628" y="1378323"/>
            <a:ext cx="3818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Reduction Reaction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6"/>
          <a:stretch/>
        </p:blipFill>
        <p:spPr bwMode="auto">
          <a:xfrm>
            <a:off x="1165624" y="4788800"/>
            <a:ext cx="604292" cy="12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15941" y="5120199"/>
            <a:ext cx="8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Reduction</a:t>
            </a:r>
          </a:p>
          <a:p>
            <a:r>
              <a:rPr lang="en-US" sz="1200" dirty="0" err="1" smtClean="0"/>
              <a:t>Ald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</a:t>
            </a:r>
            <a:r>
              <a:rPr lang="en-US" sz="1200" dirty="0" err="1" smtClean="0">
                <a:sym typeface="Wingdings" pitchFamily="2" charset="2"/>
              </a:rPr>
              <a:t>Alc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1158894" y="4760497"/>
            <a:ext cx="555356" cy="209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89598" y="5272172"/>
            <a:ext cx="851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-“</a:t>
            </a:r>
            <a:r>
              <a:rPr lang="en-US" sz="1200" dirty="0" err="1" smtClean="0"/>
              <a:t>itol</a:t>
            </a:r>
            <a:r>
              <a:rPr lang="en-US" sz="1200" dirty="0" smtClean="0"/>
              <a:t>” acid</a:t>
            </a:r>
            <a:endParaRPr lang="en-US" sz="12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84195" y="5352585"/>
            <a:ext cx="802888" cy="4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5" r="1021" b="2239"/>
          <a:stretch/>
        </p:blipFill>
        <p:spPr bwMode="auto">
          <a:xfrm>
            <a:off x="2682983" y="4822171"/>
            <a:ext cx="621144" cy="127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976366" y="5703310"/>
            <a:ext cx="555356" cy="209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7" y="4170293"/>
            <a:ext cx="429557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394571"/>
            <a:ext cx="4515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Kiliani</a:t>
            </a:r>
            <a:r>
              <a:rPr lang="en-US" sz="3600" dirty="0" smtClean="0"/>
              <a:t>-Fischer Reaction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495355" y="4948094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76955" y="4199273"/>
            <a:ext cx="637162" cy="42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28891" y="4200686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4602" y="4212035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1028" y="5446035"/>
            <a:ext cx="637162" cy="42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0512" y="5403674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36223" y="5405294"/>
            <a:ext cx="63817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08026" y="6503178"/>
            <a:ext cx="4366831" cy="607398"/>
            <a:chOff x="398501" y="6731778"/>
            <a:chExt cx="4366831" cy="607398"/>
          </a:xfrm>
        </p:grpSpPr>
        <p:sp>
          <p:nvSpPr>
            <p:cNvPr id="21" name="TextBox 20"/>
            <p:cNvSpPr txBox="1"/>
            <p:nvPr/>
          </p:nvSpPr>
          <p:spPr>
            <a:xfrm>
              <a:off x="820270" y="6915006"/>
              <a:ext cx="840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Cyanohydrin</a:t>
              </a:r>
            </a:p>
            <a:p>
              <a:pPr algn="ctr"/>
              <a:r>
                <a:rPr lang="en-US" sz="1000" dirty="0" err="1" smtClean="0"/>
                <a:t>Rxn</a:t>
              </a:r>
              <a:endParaRPr lang="en-US" sz="1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8501" y="6756098"/>
              <a:ext cx="6751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Aldehyde</a:t>
              </a:r>
              <a:endParaRPr lang="en-US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3939" y="6743127"/>
              <a:ext cx="8402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Cyanohydrin</a:t>
              </a:r>
              <a:endParaRPr lang="en-US" sz="1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10793" y="6937444"/>
              <a:ext cx="713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Reduction</a:t>
              </a:r>
            </a:p>
            <a:p>
              <a:pPr algn="ctr"/>
              <a:r>
                <a:rPr lang="en-US" sz="1000" dirty="0" err="1" smtClean="0"/>
                <a:t>Rxn</a:t>
              </a:r>
              <a:endParaRPr lang="en-US" sz="10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295981" y="6874213"/>
              <a:ext cx="457200" cy="1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071918" y="6875834"/>
              <a:ext cx="457200" cy="1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3665960" y="6862864"/>
              <a:ext cx="457200" cy="1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741245" y="6739884"/>
              <a:ext cx="9733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Carboxylic Acid</a:t>
              </a:r>
              <a:endParaRPr lang="en-US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0147" y="6731778"/>
              <a:ext cx="6751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Aldehyde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48941" y="6939066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Hydrolysis</a:t>
              </a:r>
            </a:p>
            <a:p>
              <a:pPr algn="ctr"/>
              <a:r>
                <a:rPr lang="en-US" sz="1000" dirty="0" err="1" smtClean="0"/>
                <a:t>Rxn</a:t>
              </a:r>
              <a:endParaRPr lang="en-US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5151" y="3971925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Carbon Chain</a:t>
            </a:r>
          </a:p>
          <a:p>
            <a:r>
              <a:rPr lang="en-US" sz="1200" dirty="0" smtClean="0"/>
              <a:t>Gains a Carbon</a:t>
            </a:r>
          </a:p>
          <a:p>
            <a:pPr algn="ctr"/>
            <a:r>
              <a:rPr lang="en-US" sz="1200" dirty="0" smtClean="0"/>
              <a:t>3C </a:t>
            </a:r>
            <a:r>
              <a:rPr lang="en-US" sz="1200" dirty="0" smtClean="0">
                <a:sym typeface="Wingdings" pitchFamily="2" charset="2"/>
              </a:rPr>
              <a:t> 4C</a:t>
            </a:r>
            <a:endParaRPr lang="en-US" sz="12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171575" y="4476750"/>
            <a:ext cx="266700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ikeblaber.org/oldwine/BCH4053/Lecture12/aldoke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9" b="16975"/>
          <a:stretch/>
        </p:blipFill>
        <p:spPr bwMode="auto">
          <a:xfrm>
            <a:off x="2355850" y="5257800"/>
            <a:ext cx="445586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249" y="1385046"/>
            <a:ext cx="2360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Redox Tests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114800"/>
            <a:ext cx="4690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Redox Tests for Carbohydrates: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Benedicts/Fehling/</a:t>
            </a:r>
            <a:r>
              <a:rPr lang="en-US" sz="1200" dirty="0"/>
              <a:t> </a:t>
            </a:r>
            <a:r>
              <a:rPr lang="en-US" sz="1200" dirty="0" err="1"/>
              <a:t>Barfoeds</a:t>
            </a:r>
            <a:r>
              <a:rPr lang="en-US" sz="1200" dirty="0" smtClean="0"/>
              <a:t> – Cu</a:t>
            </a:r>
            <a:r>
              <a:rPr lang="en-US" sz="1200" baseline="30000" dirty="0" smtClean="0"/>
              <a:t>+2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Cu</a:t>
            </a:r>
            <a:r>
              <a:rPr lang="en-US" sz="1200" baseline="-25000" dirty="0" smtClean="0">
                <a:sym typeface="Wingdings" pitchFamily="2" charset="2"/>
              </a:rPr>
              <a:t>2</a:t>
            </a:r>
            <a:r>
              <a:rPr lang="en-US" sz="1200" dirty="0" smtClean="0">
                <a:sym typeface="Wingdings" pitchFamily="2" charset="2"/>
              </a:rPr>
              <a:t>O (s) “Blue  Brick Red </a:t>
            </a:r>
            <a:r>
              <a:rPr lang="en-US" sz="1200" dirty="0" err="1" smtClean="0">
                <a:sym typeface="Wingdings" pitchFamily="2" charset="2"/>
              </a:rPr>
              <a:t>ppt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Tollens</a:t>
            </a:r>
            <a:r>
              <a:rPr lang="en-US" sz="1200" dirty="0" smtClean="0"/>
              <a:t> – Reduce Ag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</a:t>
            </a:r>
            <a:r>
              <a:rPr lang="en-US" sz="1200" dirty="0" smtClean="0">
                <a:sym typeface="Wingdings" pitchFamily="2" charset="2"/>
              </a:rPr>
              <a:t> Ag (s)  “Silver Mirror”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ym typeface="Wingdings" pitchFamily="2" charset="2"/>
              </a:rPr>
              <a:t>Sugar is Oxidized, Metals are Reduced</a:t>
            </a:r>
            <a:endParaRPr lang="en-US" sz="1200" dirty="0" smtClean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84712" y="4534427"/>
            <a:ext cx="1405" cy="176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76284" y="4711056"/>
            <a:ext cx="181194" cy="4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78469" y="4551633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</a:t>
            </a:r>
            <a:r>
              <a:rPr lang="en-US" sz="1200" dirty="0" smtClean="0"/>
              <a:t>ono/di</a:t>
            </a:r>
            <a:endParaRPr lang="en-US" sz="12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55406" y="4505633"/>
            <a:ext cx="2108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56354" y="4591805"/>
            <a:ext cx="526728" cy="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376831" y="4501279"/>
            <a:ext cx="2108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79652" y="4599250"/>
            <a:ext cx="2108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1479" y="4589733"/>
            <a:ext cx="98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</a:t>
            </a:r>
            <a:r>
              <a:rPr lang="en-US" sz="1200" dirty="0" smtClean="0"/>
              <a:t>eneral tests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00979" y="5629275"/>
            <a:ext cx="1472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Functional Groups: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Free Aldehydes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l-GR" sz="1200" dirty="0"/>
              <a:t>α</a:t>
            </a:r>
            <a:r>
              <a:rPr lang="en-US" sz="1200" dirty="0" smtClean="0"/>
              <a:t>-</a:t>
            </a:r>
            <a:r>
              <a:rPr lang="en-US" sz="1200" dirty="0" err="1" smtClean="0"/>
              <a:t>hydroxyketones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 smtClean="0"/>
              <a:t>Hemiacetal</a:t>
            </a:r>
            <a:endParaRPr lang="en-US" sz="1200" dirty="0"/>
          </a:p>
        </p:txBody>
      </p:sp>
      <p:pic>
        <p:nvPicPr>
          <p:cNvPr id="27" name="Picture 4" descr="http://web.virginia.edu/Heidi/chapter7/Images/8883n07_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2" b="52542"/>
          <a:stretch/>
        </p:blipFill>
        <p:spPr bwMode="auto">
          <a:xfrm>
            <a:off x="971548" y="6648450"/>
            <a:ext cx="762002" cy="6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1400175" y="6343650"/>
            <a:ext cx="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647825" y="5495925"/>
            <a:ext cx="809625" cy="476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://i.quizlet.com/i/ZdQfih-7HxBtBAk-0t4Lfw_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2"/>
          <a:stretch/>
        </p:blipFill>
        <p:spPr bwMode="auto">
          <a:xfrm>
            <a:off x="2146300" y="6035675"/>
            <a:ext cx="11207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1790700" y="6172201"/>
            <a:ext cx="704850" cy="361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4" y="1356471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Dehydration/Hydrolysis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3374" y="3838575"/>
            <a:ext cx="47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Carbohydrate molecules are joined by Dehydration Reactions (-H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</a:t>
            </a:r>
          </a:p>
          <a:p>
            <a:r>
              <a:rPr lang="en-US" sz="1200" dirty="0" smtClean="0"/>
              <a:t>Di/</a:t>
            </a:r>
            <a:r>
              <a:rPr lang="en-US" sz="1200" dirty="0" err="1" smtClean="0"/>
              <a:t>Oligio</a:t>
            </a:r>
            <a:r>
              <a:rPr lang="en-US" sz="1200" dirty="0" smtClean="0"/>
              <a:t>/Polysaccharides are broken apart by Hydrolysis Reactions (+H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</a:t>
            </a:r>
            <a:endParaRPr lang="en-US" sz="1200" dirty="0"/>
          </a:p>
        </p:txBody>
      </p:sp>
      <p:pic>
        <p:nvPicPr>
          <p:cNvPr id="9218" name="Picture 2" descr="http://chsweb.lr.k12.nj.us/mstanley/outlines/happychem/happyf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5162550"/>
            <a:ext cx="3014662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hsweb.lr.k12.nj.us/mstanley/outlines/happychem/wpe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4333875"/>
            <a:ext cx="3209925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lasses.midlandstech.edu/carterp/Courses/bio225/chap02/figure_02_08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b="6756"/>
          <a:stretch/>
        </p:blipFill>
        <p:spPr bwMode="auto">
          <a:xfrm>
            <a:off x="2552320" y="5962650"/>
            <a:ext cx="284921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774" y="1356471"/>
            <a:ext cx="457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Dehydration/Hydrolysis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3374" y="3838575"/>
            <a:ext cx="47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Carbohydrate molecules are joined by Dehydration Reactions (-H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</a:t>
            </a:r>
          </a:p>
          <a:p>
            <a:r>
              <a:rPr lang="en-US" sz="1200" dirty="0" smtClean="0"/>
              <a:t>Di/</a:t>
            </a:r>
            <a:r>
              <a:rPr lang="en-US" sz="1200" dirty="0" err="1" smtClean="0"/>
              <a:t>Oligio</a:t>
            </a:r>
            <a:r>
              <a:rPr lang="en-US" sz="1200" dirty="0" smtClean="0"/>
              <a:t>/Polysaccharides are broken apart by Hydrolysis Reactions (+H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O)</a:t>
            </a:r>
            <a:endParaRPr lang="en-US" sz="1200" dirty="0"/>
          </a:p>
        </p:txBody>
      </p:sp>
      <p:pic>
        <p:nvPicPr>
          <p:cNvPr id="8" name="Picture 2" descr="http://classes.midlandstech.edu/carterp/Courses/bio225/chap02/figure_02_08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1" t="16993" r="46318" b="28878"/>
          <a:stretch/>
        </p:blipFill>
        <p:spPr bwMode="auto">
          <a:xfrm rot="24900000">
            <a:off x="2310766" y="5037494"/>
            <a:ext cx="838201" cy="6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lasses.midlandstech.edu/carterp/Courses/bio225/chap02/figure_02_08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8" b="8112"/>
          <a:stretch/>
        </p:blipFill>
        <p:spPr bwMode="auto">
          <a:xfrm>
            <a:off x="127000" y="4375679"/>
            <a:ext cx="2178050" cy="11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974" y="1356471"/>
            <a:ext cx="2965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Miscellaneous </a:t>
            </a:r>
          </a:p>
          <a:p>
            <a:r>
              <a:rPr lang="en-US" sz="3600" dirty="0" smtClean="0"/>
              <a:t>Applications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76699"/>
            <a:ext cx="2532377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6076950"/>
            <a:ext cx="2445714" cy="1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008688"/>
            <a:ext cx="2468572" cy="11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778375"/>
            <a:ext cx="2312381" cy="120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3925" y="3771900"/>
            <a:ext cx="911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Sweeteners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648075" y="4362450"/>
            <a:ext cx="1611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Antigens / Blood Types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90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6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952" y="1438275"/>
            <a:ext cx="3424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Functional Group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7803" y="4276725"/>
            <a:ext cx="1324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Aldose = aldehyde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5181600"/>
            <a:ext cx="762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3511" y="4301609"/>
            <a:ext cx="1185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Ketose</a:t>
            </a:r>
            <a:r>
              <a:rPr lang="en-US" sz="1200" dirty="0"/>
              <a:t> = ketone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257800"/>
            <a:ext cx="8001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628775" y="4543425"/>
            <a:ext cx="1" cy="666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48101" y="5610225"/>
            <a:ext cx="315526" cy="1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62425" y="4543425"/>
            <a:ext cx="1202" cy="1067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4903" y="6638925"/>
            <a:ext cx="307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Bonus: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Can you name </a:t>
            </a:r>
            <a:r>
              <a:rPr lang="en-US" sz="1200" dirty="0" smtClean="0"/>
              <a:t>a common example of each?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5890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929" y="1457325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 or L Isomer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5" y="4076700"/>
            <a:ext cx="3863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The orientation of the OH group furthest from the most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oxidized end of a carbohydrate.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The bottom OH on a properly drawn Fischer Projection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pic>
        <p:nvPicPr>
          <p:cNvPr id="2050" name="Picture 2" descr="http://www.biochem.arizona.edu/classes/bioc462/462a/NOTES/CARBO/D-L-gl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829175"/>
            <a:ext cx="22098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7300" y="5886450"/>
            <a:ext cx="2533650" cy="352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64202" y="4670681"/>
            <a:ext cx="0" cy="138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58063" y="6054107"/>
            <a:ext cx="351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2.chemistry.msu.edu/faculty/reusch/VirtTxtJml/Images3/furano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3" y="5077609"/>
            <a:ext cx="5286349" cy="8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2654" y="1438275"/>
            <a:ext cx="231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Size of Ring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3734696"/>
            <a:ext cx="386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Furanose</a:t>
            </a:r>
            <a:r>
              <a:rPr lang="en-US" sz="1200" b="1" dirty="0" smtClean="0"/>
              <a:t> = 5 member ring </a:t>
            </a:r>
            <a:r>
              <a:rPr lang="en-US" sz="1200" b="1" dirty="0"/>
              <a:t> </a:t>
            </a:r>
            <a:r>
              <a:rPr lang="en-US" sz="1200" b="1" dirty="0" smtClean="0"/>
              <a:t>- </a:t>
            </a:r>
            <a:r>
              <a:rPr lang="en-US" sz="1200" dirty="0" err="1" smtClean="0"/>
              <a:t>Ald</a:t>
            </a:r>
            <a:r>
              <a:rPr lang="en-US" sz="1200" dirty="0" smtClean="0"/>
              <a:t>/</a:t>
            </a:r>
            <a:r>
              <a:rPr lang="en-US" sz="1200" dirty="0" err="1" smtClean="0"/>
              <a:t>Ket</a:t>
            </a:r>
            <a:r>
              <a:rPr lang="en-US" sz="1200" dirty="0" smtClean="0"/>
              <a:t> + OH 4 carbons a way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100" y="5794673"/>
            <a:ext cx="3857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Pyranose</a:t>
            </a:r>
            <a:r>
              <a:rPr lang="en-US" sz="1200" b="1" dirty="0" smtClean="0"/>
              <a:t> = 6 member ring - </a:t>
            </a:r>
            <a:r>
              <a:rPr lang="en-US" sz="1200" dirty="0" err="1" smtClean="0"/>
              <a:t>Ald</a:t>
            </a:r>
            <a:r>
              <a:rPr lang="en-US" sz="1200" dirty="0" smtClean="0"/>
              <a:t>/</a:t>
            </a:r>
            <a:r>
              <a:rPr lang="en-US" sz="1200" dirty="0" err="1" smtClean="0"/>
              <a:t>Ket</a:t>
            </a:r>
            <a:r>
              <a:rPr lang="en-US" sz="1200" dirty="0" smtClean="0"/>
              <a:t> + OH 5 carbons away</a:t>
            </a:r>
            <a:endParaRPr lang="en-US" sz="1200" dirty="0"/>
          </a:p>
        </p:txBody>
      </p:sp>
      <p:pic>
        <p:nvPicPr>
          <p:cNvPr id="10244" name="Picture 4" descr="http://www2.chemistry.msu.edu/faculty/reusch/VirtTxtJml/Images3/anomer3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7"/>
          <a:stretch/>
        </p:blipFill>
        <p:spPr bwMode="auto">
          <a:xfrm>
            <a:off x="134061" y="6060250"/>
            <a:ext cx="5266278" cy="11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748" y="3948113"/>
            <a:ext cx="12192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90" y="4163657"/>
            <a:ext cx="14287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4579" y="1438275"/>
            <a:ext cx="1869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Anomers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3810000"/>
            <a:ext cx="4699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Definition: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err="1"/>
              <a:t>Diastereomers</a:t>
            </a:r>
            <a:r>
              <a:rPr lang="en-US" sz="1200" dirty="0"/>
              <a:t> that differ in the </a:t>
            </a:r>
            <a:r>
              <a:rPr lang="en-US" sz="1200" dirty="0" smtClean="0"/>
              <a:t>configuration/orientation </a:t>
            </a:r>
            <a:r>
              <a:rPr lang="en-US" sz="1200" dirty="0"/>
              <a:t>around </a:t>
            </a:r>
            <a:r>
              <a:rPr lang="en-US" sz="1200" dirty="0" smtClean="0"/>
              <a:t>the </a:t>
            </a:r>
          </a:p>
          <a:p>
            <a:r>
              <a:rPr lang="en-US" sz="1200" dirty="0" smtClean="0"/>
              <a:t>     OH group on the carbon capable of </a:t>
            </a:r>
            <a:r>
              <a:rPr lang="en-US" sz="1200" dirty="0" err="1" smtClean="0"/>
              <a:t>mutarotation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smtClean="0"/>
              <a:t>     (</a:t>
            </a:r>
            <a:r>
              <a:rPr lang="en-US" sz="1200" dirty="0" err="1" smtClean="0"/>
              <a:t>hemiacetal</a:t>
            </a:r>
            <a:r>
              <a:rPr lang="en-US" sz="1200" dirty="0"/>
              <a:t> </a:t>
            </a:r>
            <a:r>
              <a:rPr lang="en-US" sz="1200" dirty="0" smtClean="0"/>
              <a:t>or </a:t>
            </a:r>
            <a:r>
              <a:rPr lang="en-US" sz="1200" dirty="0" err="1" smtClean="0"/>
              <a:t>hemiketal</a:t>
            </a:r>
            <a:r>
              <a:rPr lang="en-US" sz="1200" dirty="0" smtClean="0"/>
              <a:t> carbon)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BUDA (Beta Up, Down Alpha)</a:t>
            </a:r>
            <a:endParaRPr lang="en-US" sz="1200" dirty="0"/>
          </a:p>
        </p:txBody>
      </p:sp>
      <p:pic>
        <p:nvPicPr>
          <p:cNvPr id="11268" name="Picture 4" descr="http://science.uvu.edu/ochem/wp-content/images/A/alphaanomers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6" y="5078057"/>
            <a:ext cx="3799340" cy="15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097742" y="5841402"/>
            <a:ext cx="290456" cy="473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659854" y="5391374"/>
            <a:ext cx="290456" cy="473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33452" y="5914017"/>
            <a:ext cx="763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Beta - Up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90235" y="6332658"/>
            <a:ext cx="1027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Down - Alpha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968649" y="4442908"/>
            <a:ext cx="1161828" cy="1161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30476" y="4442908"/>
            <a:ext cx="1344705" cy="1118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504" y="1428750"/>
            <a:ext cx="1690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Epimers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4181475"/>
            <a:ext cx="497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Definition:</a:t>
            </a:r>
          </a:p>
          <a:p>
            <a:r>
              <a:rPr lang="en-US" sz="1200" dirty="0" smtClean="0"/>
              <a:t>Two monosaccharide's that differ in the configuration around a single carbon.</a:t>
            </a:r>
            <a:endParaRPr lang="en-US" sz="1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09126"/>
              </p:ext>
            </p:extLst>
          </p:nvPr>
        </p:nvGraphicFramePr>
        <p:xfrm>
          <a:off x="314325" y="5069985"/>
          <a:ext cx="523530" cy="124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ChemSketch" r:id="rId3" imgW="698040" imgH="1664280" progId="ACD.ChemSketch.20">
                  <p:embed/>
                </p:oleObj>
              </mc:Choice>
              <mc:Fallback>
                <p:oleObj name="ChemSketch" r:id="rId3" imgW="698040" imgH="1664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" y="5069985"/>
                        <a:ext cx="523530" cy="124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64849"/>
              </p:ext>
            </p:extLst>
          </p:nvPr>
        </p:nvGraphicFramePr>
        <p:xfrm>
          <a:off x="1162326" y="5048250"/>
          <a:ext cx="676620" cy="12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ChemSketch" r:id="rId5" imgW="902160" imgH="1722240" progId="ACD.ChemSketch.20">
                  <p:embed/>
                </p:oleObj>
              </mc:Choice>
              <mc:Fallback>
                <p:oleObj name="ChemSketch" r:id="rId5" imgW="902160" imgH="1722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2326" y="5048250"/>
                        <a:ext cx="676620" cy="129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691165"/>
              </p:ext>
            </p:extLst>
          </p:nvPr>
        </p:nvGraphicFramePr>
        <p:xfrm>
          <a:off x="2163417" y="5048250"/>
          <a:ext cx="676620" cy="12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ChemSketch" r:id="rId7" imgW="902160" imgH="1722240" progId="ACD.ChemSketch.20">
                  <p:embed/>
                </p:oleObj>
              </mc:Choice>
              <mc:Fallback>
                <p:oleObj name="ChemSketch" r:id="rId7" imgW="902160" imgH="1722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3417" y="5048250"/>
                        <a:ext cx="676620" cy="129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27966"/>
              </p:ext>
            </p:extLst>
          </p:nvPr>
        </p:nvGraphicFramePr>
        <p:xfrm>
          <a:off x="3164508" y="5048250"/>
          <a:ext cx="676620" cy="129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ChemSketch" r:id="rId9" imgW="902160" imgH="1722240" progId="ACD.ChemSketch.20">
                  <p:embed/>
                </p:oleObj>
              </mc:Choice>
              <mc:Fallback>
                <p:oleObj name="ChemSketch" r:id="rId9" imgW="902160" imgH="1722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64508" y="5048250"/>
                        <a:ext cx="676620" cy="129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711989"/>
              </p:ext>
            </p:extLst>
          </p:nvPr>
        </p:nvGraphicFramePr>
        <p:xfrm>
          <a:off x="4165600" y="5069985"/>
          <a:ext cx="594270" cy="124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ChemSketch" r:id="rId11" imgW="792360" imgH="1664280" progId="ACD.ChemSketch.20">
                  <p:embed/>
                </p:oleObj>
              </mc:Choice>
              <mc:Fallback>
                <p:oleObj name="ChemSketch" r:id="rId11" imgW="792360" imgH="1664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65600" y="5069985"/>
                        <a:ext cx="594270" cy="124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8125" y="637222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D-</a:t>
            </a:r>
            <a:r>
              <a:rPr lang="en-US" sz="1200" dirty="0" err="1"/>
              <a:t>a</a:t>
            </a:r>
            <a:r>
              <a:rPr lang="en-US" sz="1200" dirty="0" err="1" smtClean="0"/>
              <a:t>llose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7473" y="6372225"/>
            <a:ext cx="75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D-</a:t>
            </a:r>
            <a:r>
              <a:rPr lang="en-US" sz="1200" dirty="0" err="1"/>
              <a:t>a</a:t>
            </a:r>
            <a:r>
              <a:rPr lang="en-US" sz="1200" dirty="0" err="1" smtClean="0"/>
              <a:t>ltrose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183250" y="6372225"/>
            <a:ext cx="79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D-glucose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9938" y="6372225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D-</a:t>
            </a:r>
            <a:r>
              <a:rPr lang="en-US" sz="1200" dirty="0" err="1"/>
              <a:t>g</a:t>
            </a:r>
            <a:r>
              <a:rPr lang="en-US" sz="1200" dirty="0" err="1" smtClean="0"/>
              <a:t>ulose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32186" y="6372225"/>
            <a:ext cx="673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L-</a:t>
            </a:r>
            <a:r>
              <a:rPr lang="en-US" sz="1200" dirty="0" err="1" smtClean="0"/>
              <a:t>talose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1134444" y="5291380"/>
            <a:ext cx="676275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49583" y="5485108"/>
            <a:ext cx="676275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23393" y="5663338"/>
            <a:ext cx="676275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7536" y="5882897"/>
            <a:ext cx="676275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biochem.arizona.edu/classes/bioc462/462a/NOTES/CARBO/Fig9_6Mutarot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" y="4598036"/>
            <a:ext cx="4514850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3374" y="1343025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Drawing </a:t>
            </a:r>
            <a:r>
              <a:rPr lang="en-US" sz="3600" dirty="0" err="1" smtClean="0"/>
              <a:t>Pyranose</a:t>
            </a:r>
            <a:r>
              <a:rPr lang="en-US" sz="3600" dirty="0" smtClean="0"/>
              <a:t> Rings</a:t>
            </a:r>
          </a:p>
        </p:txBody>
      </p:sp>
      <p:pic>
        <p:nvPicPr>
          <p:cNvPr id="3" name="Picture 2" descr="Image ch11f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10" y="3860801"/>
            <a:ext cx="19621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151698" y="4682490"/>
            <a:ext cx="1946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55508" y="5654040"/>
            <a:ext cx="1717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51698" y="4682490"/>
            <a:ext cx="3810" cy="975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5388" y="4960619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#1/5 Carbons</a:t>
            </a:r>
          </a:p>
          <a:p>
            <a:pPr algn="ctr"/>
            <a:r>
              <a:rPr lang="en-US" sz="1200" dirty="0" smtClean="0"/>
              <a:t>React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01788" y="567466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L-side OH</a:t>
            </a:r>
          </a:p>
          <a:p>
            <a:r>
              <a:rPr lang="en-US" sz="1200" dirty="0" smtClean="0"/>
              <a:t>are up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5081317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dirty="0" smtClean="0"/>
              <a:t>-side OH</a:t>
            </a:r>
          </a:p>
          <a:p>
            <a:r>
              <a:rPr lang="en-US" sz="1200" dirty="0" smtClean="0"/>
              <a:t>are down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92530" y="5381625"/>
            <a:ext cx="31252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971800" y="5312150"/>
            <a:ext cx="825989" cy="88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249" y="3743325"/>
            <a:ext cx="2828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Number the chain to decrease mistakes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Left OH’s Up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Right OH’s Down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#6 - CH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OH group up for D-isomers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300" y="3724275"/>
            <a:ext cx="1441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Hemiacetal</a:t>
            </a:r>
            <a:r>
              <a:rPr lang="en-US" sz="1200" dirty="0" smtClean="0"/>
              <a:t> reaction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27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Figure 11.5. Furanose Form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4829175"/>
            <a:ext cx="40386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474" y="1428750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Drawing </a:t>
            </a:r>
            <a:r>
              <a:rPr lang="en-US" sz="3600" dirty="0" err="1" smtClean="0"/>
              <a:t>Furanose</a:t>
            </a:r>
            <a:r>
              <a:rPr lang="en-US" sz="3600" dirty="0" smtClean="0"/>
              <a:t> Rings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8713" y="5027847"/>
            <a:ext cx="1946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38422" y="5717948"/>
            <a:ext cx="1717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4" y="5220788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#2/5 Carbons</a:t>
            </a:r>
          </a:p>
          <a:p>
            <a:pPr algn="ctr"/>
            <a:r>
              <a:rPr lang="en-US" sz="1200" dirty="0" smtClean="0"/>
              <a:t>React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40135" y="656721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L-side OH</a:t>
            </a:r>
          </a:p>
          <a:p>
            <a:r>
              <a:rPr lang="en-US" sz="1200" dirty="0" smtClean="0"/>
              <a:t>are up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130735" y="646244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</a:t>
            </a:r>
            <a:r>
              <a:rPr lang="en-US" sz="1200" dirty="0" smtClean="0"/>
              <a:t>-side OH</a:t>
            </a:r>
          </a:p>
          <a:p>
            <a:r>
              <a:rPr lang="en-US" sz="1200" dirty="0" smtClean="0"/>
              <a:t>are down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6250" y="5876925"/>
            <a:ext cx="523875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50697" y="6057900"/>
            <a:ext cx="11403" cy="318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Image ch11fu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705225"/>
            <a:ext cx="20288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938422" y="5022948"/>
            <a:ext cx="1905" cy="69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7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12903</TotalTime>
  <Words>775</Words>
  <Application>Microsoft Office PowerPoint</Application>
  <PresentationFormat>Custom</PresentationFormat>
  <Paragraphs>222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ChemSketch</vt:lpstr>
      <vt:lpstr>ACD/ChemSketch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107</cp:revision>
  <cp:lastPrinted>2012-03-17T15:41:02Z</cp:lastPrinted>
  <dcterms:created xsi:type="dcterms:W3CDTF">2012-03-06T17:33:30Z</dcterms:created>
  <dcterms:modified xsi:type="dcterms:W3CDTF">2012-03-17T19:44:03Z</dcterms:modified>
</cp:coreProperties>
</file>