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76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293" r:id="rId20"/>
    <p:sldId id="294" r:id="rId21"/>
    <p:sldId id="295" r:id="rId22"/>
    <p:sldId id="296" r:id="rId23"/>
    <p:sldId id="297" r:id="rId24"/>
    <p:sldId id="298" r:id="rId25"/>
    <p:sldId id="299" r:id="rId26"/>
    <p:sldId id="300" r:id="rId27"/>
    <p:sldId id="301" r:id="rId28"/>
    <p:sldId id="302" r:id="rId29"/>
    <p:sldId id="303" r:id="rId30"/>
    <p:sldId id="304" r:id="rId31"/>
    <p:sldId id="305" r:id="rId32"/>
    <p:sldId id="306" r:id="rId33"/>
    <p:sldId id="307" r:id="rId34"/>
    <p:sldId id="308" r:id="rId35"/>
    <p:sldId id="309" r:id="rId36"/>
    <p:sldId id="310" r:id="rId37"/>
    <p:sldId id="311" r:id="rId38"/>
    <p:sldId id="312" r:id="rId39"/>
    <p:sldId id="313" r:id="rId40"/>
    <p:sldId id="314" r:id="rId41"/>
    <p:sldId id="315" r:id="rId42"/>
    <p:sldId id="316" r:id="rId43"/>
    <p:sldId id="317" r:id="rId44"/>
    <p:sldId id="318" r:id="rId45"/>
    <p:sldId id="319" r:id="rId46"/>
    <p:sldId id="320" r:id="rId47"/>
    <p:sldId id="321" r:id="rId48"/>
    <p:sldId id="322" r:id="rId49"/>
    <p:sldId id="323" r:id="rId50"/>
    <p:sldId id="324" r:id="rId51"/>
  </p:sldIdLst>
  <p:sldSz cx="5486400" cy="3657600"/>
  <p:notesSz cx="3200400" cy="5029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5" autoAdjust="0"/>
    <p:restoredTop sz="94660"/>
  </p:normalViewPr>
  <p:slideViewPr>
    <p:cSldViewPr>
      <p:cViewPr>
        <p:scale>
          <a:sx n="106" d="100"/>
          <a:sy n="106" d="100"/>
        </p:scale>
        <p:origin x="-336" y="-942"/>
      </p:cViewPr>
      <p:guideLst>
        <p:guide orient="horz" pos="1152"/>
        <p:guide pos="172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4" Type="http://schemas.openxmlformats.org/officeDocument/2006/relationships/image" Target="../media/image2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1480" y="1136228"/>
            <a:ext cx="4663440" cy="7840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2960" y="2072640"/>
            <a:ext cx="3840480" cy="9347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6A4BE-7BEF-42CA-9F99-424F88D18B52}" type="datetimeFigureOut">
              <a:rPr lang="en-US" smtClean="0"/>
              <a:t>3/17/2012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69AA2-1528-4620-A4E1-E24C2CA1E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410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6A4BE-7BEF-42CA-9F99-424F88D18B52}" type="datetimeFigureOut">
              <a:rPr lang="en-US" smtClean="0"/>
              <a:t>3/17/2012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69AA2-1528-4620-A4E1-E24C2CA1E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323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82306" y="234529"/>
            <a:ext cx="987743" cy="499279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076" y="234529"/>
            <a:ext cx="2871788" cy="499279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6A4BE-7BEF-42CA-9F99-424F88D18B52}" type="datetimeFigureOut">
              <a:rPr lang="en-US" smtClean="0"/>
              <a:t>3/17/2012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69AA2-1528-4620-A4E1-E24C2CA1E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443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6A4BE-7BEF-42CA-9F99-424F88D18B52}" type="datetimeFigureOut">
              <a:rPr lang="en-US" smtClean="0"/>
              <a:t>3/17/2012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69AA2-1528-4620-A4E1-E24C2CA1E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176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388" y="2350347"/>
            <a:ext cx="4663440" cy="72644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3388" y="1550248"/>
            <a:ext cx="4663440" cy="80010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6A4BE-7BEF-42CA-9F99-424F88D18B52}" type="datetimeFigureOut">
              <a:rPr lang="en-US" smtClean="0"/>
              <a:t>3/17/2012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69AA2-1528-4620-A4E1-E24C2CA1E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135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078" y="1365675"/>
            <a:ext cx="1929765" cy="386164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40283" y="1365675"/>
            <a:ext cx="1929765" cy="386164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6A4BE-7BEF-42CA-9F99-424F88D18B52}" type="datetimeFigureOut">
              <a:rPr lang="en-US" smtClean="0"/>
              <a:t>3/17/2012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69AA2-1528-4620-A4E1-E24C2CA1E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5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146474"/>
            <a:ext cx="4937760" cy="609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323" y="818728"/>
            <a:ext cx="2424113" cy="34120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4323" y="1159934"/>
            <a:ext cx="2424113" cy="210735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787015" y="818728"/>
            <a:ext cx="2425065" cy="34120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787015" y="1159934"/>
            <a:ext cx="2425065" cy="210735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6A4BE-7BEF-42CA-9F99-424F88D18B52}" type="datetimeFigureOut">
              <a:rPr lang="en-US" smtClean="0"/>
              <a:t>3/17/2012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69AA2-1528-4620-A4E1-E24C2CA1E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686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6A4BE-7BEF-42CA-9F99-424F88D18B52}" type="datetimeFigureOut">
              <a:rPr lang="en-US" smtClean="0"/>
              <a:t>3/17/2012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69AA2-1528-4620-A4E1-E24C2CA1E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004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6A4BE-7BEF-42CA-9F99-424F88D18B52}" type="datetimeFigureOut">
              <a:rPr lang="en-US" smtClean="0"/>
              <a:t>3/17/2012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69AA2-1528-4620-A4E1-E24C2CA1E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944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1" y="145627"/>
            <a:ext cx="1804988" cy="61976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5030" y="145628"/>
            <a:ext cx="3067050" cy="31216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1" y="765388"/>
            <a:ext cx="1804988" cy="2501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6A4BE-7BEF-42CA-9F99-424F88D18B52}" type="datetimeFigureOut">
              <a:rPr lang="en-US" smtClean="0"/>
              <a:t>3/17/2012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69AA2-1528-4620-A4E1-E24C2CA1E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785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373" y="2560321"/>
            <a:ext cx="3291840" cy="30226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75373" y="326813"/>
            <a:ext cx="3291840" cy="21945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373" y="2862581"/>
            <a:ext cx="3291840" cy="42926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6A4BE-7BEF-42CA-9F99-424F88D18B52}" type="datetimeFigureOut">
              <a:rPr lang="en-US" smtClean="0"/>
              <a:t>3/17/2012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69AA2-1528-4620-A4E1-E24C2CA1E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339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320" y="146474"/>
            <a:ext cx="493776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320" y="853442"/>
            <a:ext cx="4937760" cy="24138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3390055"/>
            <a:ext cx="128016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46A4BE-7BEF-42CA-9F99-424F88D18B52}" type="datetimeFigureOut">
              <a:rPr lang="en-US" smtClean="0"/>
              <a:t>3/17/2012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4520" y="3390055"/>
            <a:ext cx="173736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31920" y="3390055"/>
            <a:ext cx="128016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069AA2-1528-4620-A4E1-E24C2CA1E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821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2.wmf"/><Relationship Id="rId4" Type="http://schemas.openxmlformats.org/officeDocument/2006/relationships/image" Target="../media/image9.wmf"/><Relationship Id="rId9" Type="http://schemas.openxmlformats.org/officeDocument/2006/relationships/oleObject" Target="../embeddings/oleObject4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3.gif"/><Relationship Id="rId5" Type="http://schemas.openxmlformats.org/officeDocument/2006/relationships/image" Target="../media/image22.jpeg"/><Relationship Id="rId4" Type="http://schemas.openxmlformats.org/officeDocument/2006/relationships/image" Target="../media/image20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9.bin"/><Relationship Id="rId10" Type="http://schemas.openxmlformats.org/officeDocument/2006/relationships/image" Target="../media/image27.wmf"/><Relationship Id="rId4" Type="http://schemas.openxmlformats.org/officeDocument/2006/relationships/image" Target="../media/image24.wmf"/><Relationship Id="rId9" Type="http://schemas.openxmlformats.org/officeDocument/2006/relationships/oleObject" Target="../embeddings/oleObject11.bin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gi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6854" y="1295400"/>
            <a:ext cx="380681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/>
              <a:t>Number of </a:t>
            </a:r>
          </a:p>
          <a:p>
            <a:pPr algn="ctr"/>
            <a:r>
              <a:rPr lang="en-US" sz="3600" dirty="0" smtClean="0"/>
              <a:t>Carbohydrate Units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7867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2.chemistry.msu.edu/faculty/reusch/VirtTxtJml/Images3/furanos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43" y="1420009"/>
            <a:ext cx="5286349" cy="864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10610" y="77096"/>
            <a:ext cx="38618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 smtClean="0"/>
              <a:t>Furanose</a:t>
            </a:r>
            <a:r>
              <a:rPr lang="en-US" sz="1200" b="1" dirty="0" smtClean="0"/>
              <a:t> = 5 member ring </a:t>
            </a:r>
            <a:r>
              <a:rPr lang="en-US" sz="1200" b="1" dirty="0"/>
              <a:t> </a:t>
            </a:r>
            <a:r>
              <a:rPr lang="en-US" sz="1200" b="1" dirty="0" smtClean="0"/>
              <a:t>- </a:t>
            </a:r>
            <a:r>
              <a:rPr lang="en-US" sz="1200" dirty="0" err="1" smtClean="0"/>
              <a:t>Ald</a:t>
            </a:r>
            <a:r>
              <a:rPr lang="en-US" sz="1200" dirty="0" smtClean="0"/>
              <a:t>/</a:t>
            </a:r>
            <a:r>
              <a:rPr lang="en-US" sz="1200" dirty="0" err="1" smtClean="0"/>
              <a:t>Ket</a:t>
            </a:r>
            <a:r>
              <a:rPr lang="en-US" sz="1200" dirty="0" smtClean="0"/>
              <a:t> + OH 4 carbons a way</a:t>
            </a:r>
          </a:p>
        </p:txBody>
      </p:sp>
      <p:sp>
        <p:nvSpPr>
          <p:cNvPr id="4" name="Rectangle 3"/>
          <p:cNvSpPr/>
          <p:nvPr/>
        </p:nvSpPr>
        <p:spPr>
          <a:xfrm>
            <a:off x="810610" y="2137073"/>
            <a:ext cx="385762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err="1" smtClean="0"/>
              <a:t>Pyranose</a:t>
            </a:r>
            <a:r>
              <a:rPr lang="en-US" sz="1200" b="1" dirty="0" smtClean="0"/>
              <a:t> = 6 member ring - </a:t>
            </a:r>
            <a:r>
              <a:rPr lang="en-US" sz="1200" dirty="0" err="1" smtClean="0"/>
              <a:t>Ald</a:t>
            </a:r>
            <a:r>
              <a:rPr lang="en-US" sz="1200" dirty="0" smtClean="0"/>
              <a:t>/</a:t>
            </a:r>
            <a:r>
              <a:rPr lang="en-US" sz="1200" dirty="0" err="1" smtClean="0"/>
              <a:t>Ket</a:t>
            </a:r>
            <a:r>
              <a:rPr lang="en-US" sz="1200" dirty="0" smtClean="0"/>
              <a:t> + OH 5 carbons away</a:t>
            </a:r>
            <a:endParaRPr lang="en-US" sz="1200" dirty="0"/>
          </a:p>
        </p:txBody>
      </p:sp>
      <p:pic>
        <p:nvPicPr>
          <p:cNvPr id="5" name="Picture 4" descr="http://www2.chemistry.msu.edu/faculty/reusch/VirtTxtJml/Images3/anomer3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07"/>
          <a:stretch/>
        </p:blipFill>
        <p:spPr bwMode="auto">
          <a:xfrm>
            <a:off x="144571" y="2402650"/>
            <a:ext cx="5266278" cy="119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258" y="290513"/>
            <a:ext cx="1219200" cy="124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400" y="506057"/>
            <a:ext cx="142875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71905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34579" y="1438275"/>
            <a:ext cx="18695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/>
              <a:t>Anomers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706393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7797" y="236483"/>
            <a:ext cx="469942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Definition: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err="1"/>
              <a:t>Diastereomers</a:t>
            </a:r>
            <a:r>
              <a:rPr lang="en-US" sz="1200" dirty="0"/>
              <a:t> that differ in the </a:t>
            </a:r>
            <a:r>
              <a:rPr lang="en-US" sz="1200" dirty="0" smtClean="0"/>
              <a:t>configuration/orientation </a:t>
            </a:r>
            <a:r>
              <a:rPr lang="en-US" sz="1200" dirty="0"/>
              <a:t>around </a:t>
            </a:r>
            <a:r>
              <a:rPr lang="en-US" sz="1200" dirty="0" smtClean="0"/>
              <a:t>the </a:t>
            </a:r>
          </a:p>
          <a:p>
            <a:r>
              <a:rPr lang="en-US" sz="1200" dirty="0" smtClean="0"/>
              <a:t>     OH group on the carbon capable of </a:t>
            </a:r>
            <a:r>
              <a:rPr lang="en-US" sz="1200" dirty="0" err="1" smtClean="0"/>
              <a:t>mutarotation</a:t>
            </a:r>
            <a:r>
              <a:rPr lang="en-US" sz="1200" dirty="0"/>
              <a:t> </a:t>
            </a:r>
            <a:endParaRPr lang="en-US" sz="1200" dirty="0" smtClean="0"/>
          </a:p>
          <a:p>
            <a:r>
              <a:rPr lang="en-US" sz="1200" dirty="0" smtClean="0"/>
              <a:t>     (</a:t>
            </a:r>
            <a:r>
              <a:rPr lang="en-US" sz="1200" dirty="0" err="1" smtClean="0"/>
              <a:t>hemiacetal</a:t>
            </a:r>
            <a:r>
              <a:rPr lang="en-US" sz="1200" dirty="0"/>
              <a:t> </a:t>
            </a:r>
            <a:r>
              <a:rPr lang="en-US" sz="1200" dirty="0" smtClean="0"/>
              <a:t>or </a:t>
            </a:r>
            <a:r>
              <a:rPr lang="en-US" sz="1200" dirty="0" err="1" smtClean="0"/>
              <a:t>hemiketal</a:t>
            </a:r>
            <a:r>
              <a:rPr lang="en-US" sz="1200" dirty="0" smtClean="0"/>
              <a:t> carbon)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BUDA (Beta Up, Down Alpha)</a:t>
            </a:r>
            <a:endParaRPr lang="en-US" sz="1200" dirty="0"/>
          </a:p>
        </p:txBody>
      </p:sp>
      <p:pic>
        <p:nvPicPr>
          <p:cNvPr id="3" name="Picture 4" descr="http://science.uvu.edu/ochem/wp-content/images/A/alphaanomers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203" y="1504540"/>
            <a:ext cx="3799340" cy="158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H="1" flipV="1">
            <a:off x="1992639" y="2267885"/>
            <a:ext cx="290456" cy="4733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 flipV="1">
            <a:off x="4554751" y="1817857"/>
            <a:ext cx="290456" cy="4733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428349" y="2340500"/>
            <a:ext cx="7638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Beta - Up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1885132" y="2759141"/>
            <a:ext cx="10272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Down - Alpha</a:t>
            </a:r>
            <a:endParaRPr lang="en-US" sz="1200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1863546" y="869391"/>
            <a:ext cx="1161828" cy="11618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025373" y="869391"/>
            <a:ext cx="1344705" cy="11187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21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6504" y="1428750"/>
            <a:ext cx="16900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/>
              <a:t>Epimers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9220609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792" y="208564"/>
            <a:ext cx="49797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Definition:</a:t>
            </a:r>
          </a:p>
          <a:p>
            <a:r>
              <a:rPr lang="en-US" sz="1200" dirty="0" smtClean="0"/>
              <a:t>Two monosaccharide's that differ in the configuration around a single carbon.</a:t>
            </a:r>
            <a:endParaRPr lang="en-US" sz="12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5309613"/>
              </p:ext>
            </p:extLst>
          </p:nvPr>
        </p:nvGraphicFramePr>
        <p:xfrm>
          <a:off x="356367" y="1097074"/>
          <a:ext cx="523530" cy="12482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ChemSketch" r:id="rId3" imgW="698040" imgH="1664280" progId="ACD.ChemSketch.20">
                  <p:embed/>
                </p:oleObj>
              </mc:Choice>
              <mc:Fallback>
                <p:oleObj name="ChemSketch" r:id="rId3" imgW="698040" imgH="166428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6367" y="1097074"/>
                        <a:ext cx="523530" cy="12482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1516522"/>
              </p:ext>
            </p:extLst>
          </p:nvPr>
        </p:nvGraphicFramePr>
        <p:xfrm>
          <a:off x="1204368" y="1075339"/>
          <a:ext cx="676620" cy="1291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ChemSketch" r:id="rId5" imgW="902160" imgH="1722240" progId="ACD.ChemSketch.20">
                  <p:embed/>
                </p:oleObj>
              </mc:Choice>
              <mc:Fallback>
                <p:oleObj name="ChemSketch" r:id="rId5" imgW="902160" imgH="172224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04368" y="1075339"/>
                        <a:ext cx="676620" cy="12916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2910632"/>
              </p:ext>
            </p:extLst>
          </p:nvPr>
        </p:nvGraphicFramePr>
        <p:xfrm>
          <a:off x="2205459" y="1075339"/>
          <a:ext cx="676620" cy="1291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ChemSketch" r:id="rId7" imgW="902160" imgH="1722240" progId="ACD.ChemSketch.20">
                  <p:embed/>
                </p:oleObj>
              </mc:Choice>
              <mc:Fallback>
                <p:oleObj name="ChemSketch" r:id="rId7" imgW="902160" imgH="172224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205459" y="1075339"/>
                        <a:ext cx="676620" cy="12916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150902"/>
              </p:ext>
            </p:extLst>
          </p:nvPr>
        </p:nvGraphicFramePr>
        <p:xfrm>
          <a:off x="3206550" y="1075339"/>
          <a:ext cx="676620" cy="1291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ChemSketch" r:id="rId9" imgW="902160" imgH="1722240" progId="ACD.ChemSketch.20">
                  <p:embed/>
                </p:oleObj>
              </mc:Choice>
              <mc:Fallback>
                <p:oleObj name="ChemSketch" r:id="rId9" imgW="902160" imgH="172224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206550" y="1075339"/>
                        <a:ext cx="676620" cy="12916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3220151"/>
              </p:ext>
            </p:extLst>
          </p:nvPr>
        </p:nvGraphicFramePr>
        <p:xfrm>
          <a:off x="4207642" y="1097074"/>
          <a:ext cx="594270" cy="12482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ChemSketch" r:id="rId11" imgW="792360" imgH="1664280" progId="ACD.ChemSketch.20">
                  <p:embed/>
                </p:oleObj>
              </mc:Choice>
              <mc:Fallback>
                <p:oleObj name="ChemSketch" r:id="rId11" imgW="792360" imgH="166428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207642" y="1097074"/>
                        <a:ext cx="594270" cy="12482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80167" y="2399314"/>
            <a:ext cx="6896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D-</a:t>
            </a:r>
            <a:r>
              <a:rPr lang="en-US" sz="1200" dirty="0" err="1"/>
              <a:t>a</a:t>
            </a:r>
            <a:r>
              <a:rPr lang="en-US" sz="1200" dirty="0" err="1" smtClean="0"/>
              <a:t>llose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1219515" y="2399314"/>
            <a:ext cx="7560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D-</a:t>
            </a:r>
            <a:r>
              <a:rPr lang="en-US" sz="1200" dirty="0" err="1"/>
              <a:t>a</a:t>
            </a:r>
            <a:r>
              <a:rPr lang="en-US" sz="1200" dirty="0" err="1" smtClean="0"/>
              <a:t>ltrose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2225292" y="2399314"/>
            <a:ext cx="7973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D-glucose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3281980" y="2399314"/>
            <a:ext cx="7328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D-</a:t>
            </a:r>
            <a:r>
              <a:rPr lang="en-US" sz="1200" dirty="0" err="1"/>
              <a:t>g</a:t>
            </a:r>
            <a:r>
              <a:rPr lang="en-US" sz="1200" dirty="0" err="1" smtClean="0"/>
              <a:t>ulose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4274228" y="2399314"/>
            <a:ext cx="6733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L-</a:t>
            </a:r>
            <a:r>
              <a:rPr lang="en-US" sz="1200" dirty="0" err="1" smtClean="0"/>
              <a:t>talose</a:t>
            </a:r>
            <a:endParaRPr lang="en-US" sz="1200" dirty="0"/>
          </a:p>
        </p:txBody>
      </p:sp>
      <p:sp>
        <p:nvSpPr>
          <p:cNvPr id="13" name="Rectangle 12"/>
          <p:cNvSpPr/>
          <p:nvPr/>
        </p:nvSpPr>
        <p:spPr>
          <a:xfrm>
            <a:off x="1176486" y="1318469"/>
            <a:ext cx="676275" cy="228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191625" y="1512197"/>
            <a:ext cx="676275" cy="228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165435" y="1690427"/>
            <a:ext cx="676275" cy="228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149578" y="1909986"/>
            <a:ext cx="676275" cy="228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4679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3374" y="1343025"/>
            <a:ext cx="4886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Drawing </a:t>
            </a:r>
            <a:r>
              <a:rPr lang="en-US" sz="3600" dirty="0" err="1" smtClean="0"/>
              <a:t>Pyranose</a:t>
            </a:r>
            <a:r>
              <a:rPr lang="en-US" sz="3600" dirty="0" smtClean="0"/>
              <a:t> Rings</a:t>
            </a:r>
          </a:p>
        </p:txBody>
      </p:sp>
    </p:spTree>
    <p:extLst>
      <p:ext uri="{BB962C8B-B14F-4D97-AF65-F5344CB8AC3E}">
        <p14:creationId xmlns:p14="http://schemas.microsoft.com/office/powerpoint/2010/main" val="17292186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http://www.biochem.arizona.edu/classes/bioc462/462a/NOTES/CARBO/Fig9_6Mutarotation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72" y="961456"/>
            <a:ext cx="4514850" cy="265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Image ch11fu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5072" y="224221"/>
            <a:ext cx="19621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Straight Arrow Connector 15"/>
          <p:cNvCxnSpPr/>
          <p:nvPr/>
        </p:nvCxnSpPr>
        <p:spPr>
          <a:xfrm>
            <a:off x="2214760" y="1045910"/>
            <a:ext cx="19462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218570" y="2017460"/>
            <a:ext cx="17176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214760" y="1045910"/>
            <a:ext cx="3810" cy="9753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258450" y="1324039"/>
            <a:ext cx="10246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#1/5 Carbons</a:t>
            </a:r>
          </a:p>
          <a:p>
            <a:pPr algn="ctr"/>
            <a:r>
              <a:rPr lang="en-US" sz="1200" dirty="0" smtClean="0"/>
              <a:t>React</a:t>
            </a:r>
            <a:endParaRPr lang="en-US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1264850" y="2038087"/>
            <a:ext cx="782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L-side OH</a:t>
            </a:r>
          </a:p>
          <a:p>
            <a:r>
              <a:rPr lang="en-US" sz="1200" dirty="0" smtClean="0"/>
              <a:t>are up</a:t>
            </a:r>
            <a:endParaRPr lang="en-US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3873062" y="1444737"/>
            <a:ext cx="801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R</a:t>
            </a:r>
            <a:r>
              <a:rPr lang="en-US" sz="1200" dirty="0" smtClean="0"/>
              <a:t>-side OH</a:t>
            </a:r>
          </a:p>
          <a:p>
            <a:r>
              <a:rPr lang="en-US" sz="1200" dirty="0" smtClean="0"/>
              <a:t>are down</a:t>
            </a:r>
            <a:endParaRPr lang="en-US" sz="1200" dirty="0"/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2055592" y="1745045"/>
            <a:ext cx="312520" cy="4953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3034862" y="1675570"/>
            <a:ext cx="825989" cy="885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58311" y="106745"/>
            <a:ext cx="28287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Number the chain to decrease mistakes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Left OH’s Up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Right OH’s Down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#6 - CH</a:t>
            </a:r>
            <a:r>
              <a:rPr lang="en-US" sz="1200" baseline="-25000" dirty="0" smtClean="0"/>
              <a:t>2</a:t>
            </a:r>
            <a:r>
              <a:rPr lang="en-US" sz="1200" dirty="0" smtClean="0"/>
              <a:t>OH group up for D-isomers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606362" y="87695"/>
            <a:ext cx="14414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Hemiacetal</a:t>
            </a:r>
            <a:r>
              <a:rPr lang="en-US" sz="1200" dirty="0" smtClean="0"/>
              <a:t> reaction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555396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1474" y="1428750"/>
            <a:ext cx="4886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Drawing </a:t>
            </a:r>
            <a:r>
              <a:rPr lang="en-US" sz="3600" dirty="0" err="1" smtClean="0"/>
              <a:t>Furanose</a:t>
            </a:r>
            <a:r>
              <a:rPr lang="en-US" sz="3600" dirty="0" smtClean="0"/>
              <a:t> Rings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22539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Figure 11.5. Furanose Formation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518" y="1245147"/>
            <a:ext cx="4038600" cy="146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1043306" y="1443819"/>
            <a:ext cx="19462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>
            <a:off x="1033015" y="2133920"/>
            <a:ext cx="17176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95197" y="1636760"/>
            <a:ext cx="10246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#2/5 Carbons</a:t>
            </a:r>
          </a:p>
          <a:p>
            <a:pPr algn="ctr"/>
            <a:r>
              <a:rPr lang="en-US" sz="1200" dirty="0" smtClean="0"/>
              <a:t>React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234728" y="2983189"/>
            <a:ext cx="782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L-side OH</a:t>
            </a:r>
          </a:p>
          <a:p>
            <a:r>
              <a:rPr lang="en-US" sz="1200" dirty="0" smtClean="0"/>
              <a:t>are up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1225328" y="2878414"/>
            <a:ext cx="801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R</a:t>
            </a:r>
            <a:r>
              <a:rPr lang="en-US" sz="1200" dirty="0" smtClean="0"/>
              <a:t>-side OH</a:t>
            </a:r>
          </a:p>
          <a:p>
            <a:r>
              <a:rPr lang="en-US" sz="1200" dirty="0" smtClean="0"/>
              <a:t>are down</a:t>
            </a:r>
            <a:endParaRPr lang="en-US" sz="1200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570843" y="2292897"/>
            <a:ext cx="523875" cy="6762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1645290" y="2473872"/>
            <a:ext cx="11403" cy="3188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4" descr="Image ch11fu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9593" y="121197"/>
            <a:ext cx="202882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/>
          <p:cNvCxnSpPr/>
          <p:nvPr/>
        </p:nvCxnSpPr>
        <p:spPr>
          <a:xfrm>
            <a:off x="1033015" y="1438920"/>
            <a:ext cx="1905" cy="695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06262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8176" y="1409700"/>
            <a:ext cx="4514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Drawing Disaccharides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2691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91553" y="304800"/>
            <a:ext cx="20762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Monosaccharides</a:t>
            </a:r>
            <a:r>
              <a:rPr lang="en-US" sz="1200" dirty="0" smtClean="0"/>
              <a:t> = single unit</a:t>
            </a:r>
          </a:p>
          <a:p>
            <a:r>
              <a:rPr lang="en-US" sz="1200" dirty="0" smtClean="0"/>
              <a:t>Disaccharides = two units</a:t>
            </a:r>
          </a:p>
          <a:p>
            <a:r>
              <a:rPr lang="en-US" sz="1200" dirty="0" err="1" smtClean="0"/>
              <a:t>Oligiosaccharide</a:t>
            </a:r>
            <a:r>
              <a:rPr lang="en-US" sz="1200" dirty="0" smtClean="0"/>
              <a:t> = 3-10 units</a:t>
            </a:r>
          </a:p>
          <a:p>
            <a:r>
              <a:rPr lang="en-US" sz="1200" dirty="0" smtClean="0"/>
              <a:t>Polysaccharide = 11+ units 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177253" y="2876550"/>
            <a:ext cx="4928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Bonus: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Can you name the most common Mono (4), Di(3), and Poly(4)-saccharides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92769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891" y="229914"/>
            <a:ext cx="44056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sz="1200" dirty="0"/>
              <a:t>Formed by a dehydration </a:t>
            </a:r>
            <a:r>
              <a:rPr lang="en-US" sz="1200" dirty="0" smtClean="0"/>
              <a:t>reaction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Draw a disaccharide given two monosaccharide's and the linkage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Name disaccharides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First ring (</a:t>
            </a:r>
            <a:r>
              <a:rPr lang="en-US" sz="1200" dirty="0" err="1" smtClean="0"/>
              <a:t>yl</a:t>
            </a:r>
            <a:r>
              <a:rPr lang="en-US" sz="1200" dirty="0" smtClean="0"/>
              <a:t> ending), Second normal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4959" y="1213791"/>
            <a:ext cx="17701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“Sucrose”</a:t>
            </a:r>
          </a:p>
          <a:p>
            <a:r>
              <a:rPr lang="el-GR" sz="1200" dirty="0" smtClean="0"/>
              <a:t>α</a:t>
            </a:r>
            <a:r>
              <a:rPr lang="en-US" sz="1200" dirty="0" smtClean="0"/>
              <a:t>-D-</a:t>
            </a:r>
            <a:r>
              <a:rPr lang="en-US" sz="1200" dirty="0" err="1" smtClean="0"/>
              <a:t>glucopyranosyl</a:t>
            </a:r>
            <a:r>
              <a:rPr lang="en-US" sz="1200" dirty="0" smtClean="0"/>
              <a:t>-(1,2)-</a:t>
            </a:r>
          </a:p>
          <a:p>
            <a:r>
              <a:rPr lang="el-GR" sz="1200" dirty="0" smtClean="0"/>
              <a:t>β</a:t>
            </a:r>
            <a:r>
              <a:rPr lang="en-US" sz="1200" dirty="0" smtClean="0"/>
              <a:t>-D-</a:t>
            </a:r>
            <a:r>
              <a:rPr lang="en-US" sz="1200" dirty="0" err="1" smtClean="0"/>
              <a:t>fructofuranose</a:t>
            </a:r>
            <a:endParaRPr lang="en-US" sz="1200" dirty="0"/>
          </a:p>
        </p:txBody>
      </p:sp>
      <p:pic>
        <p:nvPicPr>
          <p:cNvPr id="4" name="Picture 8" descr="http://www.askiitians.com/onlinetest/studymaterial_images/1159_sucro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41" y="1792014"/>
            <a:ext cx="1171276" cy="170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20611" y="2213356"/>
            <a:ext cx="30955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“Lactose”</a:t>
            </a:r>
          </a:p>
          <a:p>
            <a:r>
              <a:rPr lang="el-GR" sz="1200" dirty="0"/>
              <a:t>β </a:t>
            </a:r>
            <a:r>
              <a:rPr lang="en-US" sz="1200" dirty="0" smtClean="0"/>
              <a:t>-D-</a:t>
            </a:r>
            <a:r>
              <a:rPr lang="en-US" sz="1200" dirty="0" err="1" smtClean="0"/>
              <a:t>galactopyranosyl</a:t>
            </a:r>
            <a:r>
              <a:rPr lang="en-US" sz="1200" dirty="0" smtClean="0"/>
              <a:t>-(1,4)-</a:t>
            </a:r>
            <a:r>
              <a:rPr lang="el-GR" sz="1200" dirty="0" smtClean="0"/>
              <a:t>α</a:t>
            </a:r>
            <a:r>
              <a:rPr lang="en-US" sz="1200" dirty="0" smtClean="0"/>
              <a:t>-D-</a:t>
            </a:r>
            <a:r>
              <a:rPr lang="en-US" sz="1200" dirty="0" err="1" smtClean="0"/>
              <a:t>glucopyranose</a:t>
            </a:r>
            <a:endParaRPr lang="en-US" sz="1200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36" b="38317"/>
          <a:stretch/>
        </p:blipFill>
        <p:spPr bwMode="auto">
          <a:xfrm>
            <a:off x="2960051" y="1053221"/>
            <a:ext cx="2028265" cy="1153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V="1">
            <a:off x="2446118" y="1769602"/>
            <a:ext cx="1253523" cy="6469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4230800" y="2011650"/>
            <a:ext cx="578223" cy="4235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97946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3504" y="1362075"/>
            <a:ext cx="43979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/>
              <a:t>Hemiacetals</a:t>
            </a:r>
            <a:r>
              <a:rPr lang="en-US" sz="3600" dirty="0" smtClean="0"/>
              <a:t>, </a:t>
            </a:r>
            <a:r>
              <a:rPr lang="en-US" sz="3600" dirty="0" err="1" smtClean="0"/>
              <a:t>Acetals</a:t>
            </a:r>
            <a:r>
              <a:rPr lang="en-US" sz="3600" dirty="0" smtClean="0"/>
              <a:t>,</a:t>
            </a:r>
          </a:p>
          <a:p>
            <a:r>
              <a:rPr lang="en-US" sz="3600" dirty="0" err="1" smtClean="0"/>
              <a:t>Hemiketals</a:t>
            </a:r>
            <a:r>
              <a:rPr lang="en-US" sz="3600" dirty="0" smtClean="0"/>
              <a:t>, and </a:t>
            </a:r>
            <a:r>
              <a:rPr lang="en-US" sz="3600" dirty="0" err="1" smtClean="0"/>
              <a:t>Ketals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468173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9637368"/>
              </p:ext>
            </p:extLst>
          </p:nvPr>
        </p:nvGraphicFramePr>
        <p:xfrm>
          <a:off x="3452375" y="825282"/>
          <a:ext cx="1660525" cy="1192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ChemSketch" r:id="rId3" imgW="1661040" imgH="1191600" progId="ACD.ChemSketch.20">
                  <p:embed/>
                </p:oleObj>
              </mc:Choice>
              <mc:Fallback>
                <p:oleObj name="ChemSketch" r:id="rId3" imgW="1661040" imgH="119160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52375" y="825282"/>
                        <a:ext cx="1660525" cy="1192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 descr="http://web.virginia.edu/Heidi/chapter7/Images/8883n07_16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25" r="11647" b="50000"/>
          <a:stretch/>
        </p:blipFill>
        <p:spPr bwMode="auto">
          <a:xfrm>
            <a:off x="1682310" y="1698407"/>
            <a:ext cx="762001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http://web.virginia.edu/Heidi/chapter7/Images/8883n07_16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36" t="55932" r="12500"/>
          <a:stretch/>
        </p:blipFill>
        <p:spPr bwMode="auto">
          <a:xfrm>
            <a:off x="1682310" y="2803307"/>
            <a:ext cx="8001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www.chemtech.org/cn/chem1405/image/15-sucrose.gif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52" b="19192"/>
          <a:stretch/>
        </p:blipFill>
        <p:spPr bwMode="auto">
          <a:xfrm>
            <a:off x="282137" y="1403131"/>
            <a:ext cx="1433512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1282264" y="1898432"/>
            <a:ext cx="609598" cy="95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1358463" y="3012857"/>
            <a:ext cx="561974" cy="190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4" descr="http://web.virginia.edu/Heidi/chapter7/Images/8883n07_16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682" b="52542"/>
          <a:stretch/>
        </p:blipFill>
        <p:spPr bwMode="auto">
          <a:xfrm>
            <a:off x="1510860" y="545882"/>
            <a:ext cx="6477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flipH="1">
            <a:off x="1320365" y="745907"/>
            <a:ext cx="380997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149037" y="394166"/>
            <a:ext cx="19868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 smtClean="0"/>
              <a:t>Hemiacetals</a:t>
            </a:r>
            <a:r>
              <a:rPr lang="en-US" sz="1200" b="1" dirty="0" smtClean="0"/>
              <a:t> and </a:t>
            </a:r>
            <a:r>
              <a:rPr lang="en-US" sz="1200" b="1" dirty="0" err="1" smtClean="0"/>
              <a:t>Hemiketals</a:t>
            </a:r>
            <a:endParaRPr lang="en-US" sz="1200" b="1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/>
              <a:t>C</a:t>
            </a:r>
            <a:r>
              <a:rPr lang="en-US" sz="1200" dirty="0" smtClean="0"/>
              <a:t>apable of </a:t>
            </a:r>
            <a:r>
              <a:rPr lang="en-US" sz="1200" dirty="0" err="1" smtClean="0"/>
              <a:t>mutarotation</a:t>
            </a:r>
            <a:endParaRPr lang="en-US" sz="120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React easily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Reducing sugars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2644337" y="2118191"/>
            <a:ext cx="21378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 smtClean="0"/>
              <a:t>Acetals</a:t>
            </a:r>
            <a:r>
              <a:rPr lang="en-US" sz="1200" b="1" dirty="0" smtClean="0"/>
              <a:t> and </a:t>
            </a:r>
            <a:r>
              <a:rPr lang="en-US" sz="1200" b="1" dirty="0" err="1" smtClean="0"/>
              <a:t>Ketals</a:t>
            </a:r>
            <a:endParaRPr lang="en-US" sz="1200" b="1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Not Capable of </a:t>
            </a:r>
            <a:r>
              <a:rPr lang="en-US" sz="1200" dirty="0" err="1" smtClean="0"/>
              <a:t>mutarotation</a:t>
            </a:r>
            <a:endParaRPr lang="en-US" sz="120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Not Reactive (hydrolysis)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Not Reducing sugars</a:t>
            </a:r>
            <a:endParaRPr lang="en-US" sz="1200" dirty="0"/>
          </a:p>
        </p:txBody>
      </p:sp>
      <p:pic>
        <p:nvPicPr>
          <p:cNvPr id="12" name="Picture 11" descr="http://web.virginia.edu/Heidi/chapter7/Images/8883n07_16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42" r="81818"/>
          <a:stretch/>
        </p:blipFill>
        <p:spPr bwMode="auto">
          <a:xfrm>
            <a:off x="4673162" y="222032"/>
            <a:ext cx="6096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Arrow Connector 12"/>
          <p:cNvCxnSpPr/>
          <p:nvPr/>
        </p:nvCxnSpPr>
        <p:spPr>
          <a:xfrm flipH="1">
            <a:off x="4796988" y="1422182"/>
            <a:ext cx="380999" cy="95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8543039"/>
              </p:ext>
            </p:extLst>
          </p:nvPr>
        </p:nvGraphicFramePr>
        <p:xfrm>
          <a:off x="291662" y="187025"/>
          <a:ext cx="1114425" cy="1028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ChemSketch" r:id="rId7" imgW="1332000" imgH="1228320" progId="ACD.ChemSketch.20">
                  <p:embed/>
                </p:oleObj>
              </mc:Choice>
              <mc:Fallback>
                <p:oleObj name="ChemSketch" r:id="rId7" imgW="1332000" imgH="122832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91662" y="187025"/>
                        <a:ext cx="1114425" cy="1028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Straight Connector 14"/>
          <p:cNvCxnSpPr/>
          <p:nvPr/>
        </p:nvCxnSpPr>
        <p:spPr>
          <a:xfrm flipV="1">
            <a:off x="5187512" y="726857"/>
            <a:ext cx="57150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3328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0679" y="1371600"/>
            <a:ext cx="36070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Monosaccharide’s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299096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4645716"/>
              </p:ext>
            </p:extLst>
          </p:nvPr>
        </p:nvGraphicFramePr>
        <p:xfrm>
          <a:off x="353410" y="163896"/>
          <a:ext cx="4819650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/>
                <a:gridCol w="1382364"/>
                <a:gridCol w="817263"/>
                <a:gridCol w="797240"/>
                <a:gridCol w="1614503"/>
              </a:tblGrid>
              <a:tr h="268664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r>
                        <a:rPr lang="en-US" sz="1200" baseline="0" dirty="0" smtClean="0"/>
                        <a:t> Most Common Monosaccharide's</a:t>
                      </a:r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Structural</a:t>
                      </a:r>
                      <a:r>
                        <a:rPr lang="en-US" sz="1200" baseline="0" dirty="0" smtClean="0"/>
                        <a:t> Isomers</a:t>
                      </a:r>
                      <a:endParaRPr lang="en-US" sz="12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D-Glucose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/>
                        <a:t>aldohexose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/>
                        <a:t>pyranose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/>
                        <a:t>bloodsugar</a:t>
                      </a:r>
                      <a:r>
                        <a:rPr lang="en-US" sz="1200" dirty="0" smtClean="0"/>
                        <a:t>, cellular respiration</a:t>
                      </a:r>
                      <a:endParaRPr lang="en-US" sz="1200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D-</a:t>
                      </a:r>
                      <a:r>
                        <a:rPr lang="en-US" sz="1200" dirty="0" err="1" smtClean="0"/>
                        <a:t>Galactose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 smtClean="0"/>
                        <a:t>aldohexose</a:t>
                      </a:r>
                      <a:endParaRPr lang="en-US" sz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 smtClean="0"/>
                        <a:t>pyranose</a:t>
                      </a:r>
                      <a:endParaRPr lang="en-US" sz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milk, yogurt, cell membranes</a:t>
                      </a:r>
                      <a:endParaRPr lang="en-US" sz="1200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D-Fructose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ketohexose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/>
                        <a:t>furanose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honey, sweetest sugar</a:t>
                      </a:r>
                      <a:r>
                        <a:rPr lang="en-US" sz="1200" baseline="0" dirty="0" smtClean="0"/>
                        <a:t> </a:t>
                      </a:r>
                      <a:endParaRPr lang="en-US" sz="1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D-Ribose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/>
                        <a:t>aldopentose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/>
                        <a:t>furanose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DNA</a:t>
                      </a:r>
                      <a:endParaRPr lang="en-US" sz="12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6231396"/>
              </p:ext>
            </p:extLst>
          </p:nvPr>
        </p:nvGraphicFramePr>
        <p:xfrm>
          <a:off x="1808861" y="2299365"/>
          <a:ext cx="594270" cy="12503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ChemSketch" r:id="rId3" imgW="792360" imgH="1667160" progId="ACD.ChemSketch.20">
                  <p:embed/>
                </p:oleObj>
              </mc:Choice>
              <mc:Fallback>
                <p:oleObj name="ChemSketch" r:id="rId3" imgW="792360" imgH="166716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08861" y="2299365"/>
                        <a:ext cx="594270" cy="12503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2855973"/>
              </p:ext>
            </p:extLst>
          </p:nvPr>
        </p:nvGraphicFramePr>
        <p:xfrm>
          <a:off x="3114072" y="2303955"/>
          <a:ext cx="594270" cy="124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ChemSketch" r:id="rId5" imgW="792360" imgH="1654920" progId="ACD.ChemSketch.20">
                  <p:embed/>
                </p:oleObj>
              </mc:Choice>
              <mc:Fallback>
                <p:oleObj name="ChemSketch" r:id="rId5" imgW="792360" imgH="165492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114072" y="2303955"/>
                        <a:ext cx="594270" cy="124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09064"/>
              </p:ext>
            </p:extLst>
          </p:nvPr>
        </p:nvGraphicFramePr>
        <p:xfrm>
          <a:off x="505810" y="2301660"/>
          <a:ext cx="592110" cy="1245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ChemSketch" r:id="rId7" imgW="789480" imgH="1661040" progId="ACD.ChemSketch.20">
                  <p:embed/>
                </p:oleObj>
              </mc:Choice>
              <mc:Fallback>
                <p:oleObj name="ChemSketch" r:id="rId7" imgW="789480" imgH="166104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05810" y="2301660"/>
                        <a:ext cx="592110" cy="12457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8349225"/>
              </p:ext>
            </p:extLst>
          </p:nvPr>
        </p:nvGraphicFramePr>
        <p:xfrm>
          <a:off x="4385660" y="2381634"/>
          <a:ext cx="523530" cy="105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ChemSketch" r:id="rId9" imgW="698040" imgH="1411200" progId="ACD.ChemSketch.20">
                  <p:embed/>
                </p:oleObj>
              </mc:Choice>
              <mc:Fallback>
                <p:oleObj name="ChemSketch" r:id="rId9" imgW="698040" imgH="141120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385660" y="2381634"/>
                        <a:ext cx="523530" cy="1058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414488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7404" y="1371600"/>
            <a:ext cx="27494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Disaccharides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196416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3213120"/>
              </p:ext>
            </p:extLst>
          </p:nvPr>
        </p:nvGraphicFramePr>
        <p:xfrm>
          <a:off x="482162" y="305056"/>
          <a:ext cx="4657724" cy="165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1050"/>
                <a:gridCol w="2009775"/>
                <a:gridCol w="702468"/>
                <a:gridCol w="1164431"/>
              </a:tblGrid>
              <a:tr h="262831">
                <a:tc gridSpan="4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r>
                        <a:rPr lang="en-US" sz="1200" baseline="0" dirty="0" smtClean="0"/>
                        <a:t> Most Common Disaccharides</a:t>
                      </a:r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Maltose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/>
                        <a:t>α</a:t>
                      </a:r>
                      <a:r>
                        <a:rPr lang="en-US" sz="1200" dirty="0" smtClean="0"/>
                        <a:t>-D-Glucose + </a:t>
                      </a:r>
                      <a:r>
                        <a:rPr lang="el-GR" sz="1200" dirty="0" smtClean="0"/>
                        <a:t>α</a:t>
                      </a:r>
                      <a:r>
                        <a:rPr lang="en-US" sz="1200" dirty="0" smtClean="0"/>
                        <a:t>-D-Glucose 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/>
                        <a:t>α</a:t>
                      </a:r>
                      <a:r>
                        <a:rPr lang="en-US" sz="1200" dirty="0" smtClean="0"/>
                        <a:t>-1,4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beer,</a:t>
                      </a:r>
                      <a:r>
                        <a:rPr lang="en-US" sz="1200" baseline="0" dirty="0" smtClean="0"/>
                        <a:t> starch breakdown product</a:t>
                      </a:r>
                      <a:endParaRPr lang="en-US" sz="1200" dirty="0" smtClean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Lactose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/>
                        <a:t>β</a:t>
                      </a:r>
                      <a:r>
                        <a:rPr lang="en-US" sz="1200" dirty="0" smtClean="0"/>
                        <a:t>-D-</a:t>
                      </a:r>
                      <a:r>
                        <a:rPr lang="en-US" sz="1200" dirty="0" err="1" smtClean="0"/>
                        <a:t>Galactose</a:t>
                      </a:r>
                      <a:r>
                        <a:rPr lang="en-US" sz="1200" dirty="0" smtClean="0"/>
                        <a:t> + </a:t>
                      </a:r>
                      <a:r>
                        <a:rPr lang="el-GR" sz="1200" dirty="0" smtClean="0"/>
                        <a:t>α</a:t>
                      </a:r>
                      <a:r>
                        <a:rPr lang="en-US" sz="1200" dirty="0" smtClean="0"/>
                        <a:t>-D-Glucose 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dirty="0" smtClean="0"/>
                        <a:t>β</a:t>
                      </a:r>
                      <a:r>
                        <a:rPr lang="en-US" sz="1200" dirty="0" smtClean="0"/>
                        <a:t>-1,4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milk sugar</a:t>
                      </a:r>
                      <a:endParaRPr lang="en-US" sz="1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Sucrose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dirty="0" smtClean="0"/>
                        <a:t>α</a:t>
                      </a:r>
                      <a:r>
                        <a:rPr lang="en-US" sz="1200" dirty="0" smtClean="0"/>
                        <a:t>-D-Glucose  + </a:t>
                      </a:r>
                      <a:r>
                        <a:rPr lang="el-GR" sz="1200" dirty="0" smtClean="0"/>
                        <a:t>β</a:t>
                      </a:r>
                      <a:r>
                        <a:rPr lang="en-US" sz="1200" dirty="0" smtClean="0"/>
                        <a:t>-D-Fructose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/>
                        <a:t>α</a:t>
                      </a:r>
                      <a:r>
                        <a:rPr lang="en-US" sz="1200" dirty="0" smtClean="0"/>
                        <a:t>-</a:t>
                      </a:r>
                      <a:r>
                        <a:rPr lang="el-GR" sz="1200" dirty="0" smtClean="0"/>
                        <a:t>β</a:t>
                      </a:r>
                      <a:r>
                        <a:rPr lang="en-US" sz="1200" dirty="0" smtClean="0"/>
                        <a:t>-1,2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table sugar</a:t>
                      </a:r>
                      <a:endParaRPr lang="en-US" sz="12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74623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7404" y="1371600"/>
            <a:ext cx="31431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Polysaccharides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189045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4470860"/>
              </p:ext>
            </p:extLst>
          </p:nvPr>
        </p:nvGraphicFramePr>
        <p:xfrm>
          <a:off x="392496" y="353082"/>
          <a:ext cx="4819650" cy="2016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/>
                <a:gridCol w="982345"/>
                <a:gridCol w="1217282"/>
                <a:gridCol w="797240"/>
                <a:gridCol w="1614503"/>
              </a:tblGrid>
              <a:tr h="268664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r>
                        <a:rPr lang="en-US" sz="1200" baseline="0" dirty="0" smtClean="0"/>
                        <a:t> Most Common Polysaccharide's</a:t>
                      </a:r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Starch</a:t>
                      </a:r>
                      <a:endParaRPr lang="en-US" sz="12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Amylose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/>
                        <a:t>α</a:t>
                      </a:r>
                      <a:r>
                        <a:rPr lang="en-US" sz="1200" dirty="0" smtClean="0"/>
                        <a:t>-1,4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helix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plant</a:t>
                      </a:r>
                      <a:r>
                        <a:rPr lang="en-US" sz="1200" baseline="0" dirty="0" smtClean="0"/>
                        <a:t> energy storage</a:t>
                      </a:r>
                      <a:endParaRPr lang="en-US" sz="1200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Amylopectin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/>
                        <a:t>α</a:t>
                      </a:r>
                      <a:r>
                        <a:rPr lang="en-US" sz="1200" dirty="0" smtClean="0"/>
                        <a:t>-1,4 (main)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dirty="0" smtClean="0"/>
                        <a:t>α</a:t>
                      </a:r>
                      <a:r>
                        <a:rPr lang="en-US" sz="1200" dirty="0" smtClean="0"/>
                        <a:t>-1,6</a:t>
                      </a:r>
                      <a:r>
                        <a:rPr lang="en-US" sz="1200" baseline="0" dirty="0" smtClean="0"/>
                        <a:t> (side)</a:t>
                      </a:r>
                      <a:endParaRPr lang="en-US" sz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treelike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plant</a:t>
                      </a:r>
                      <a:r>
                        <a:rPr lang="en-US" sz="1200" baseline="0" dirty="0" smtClean="0"/>
                        <a:t> energy storage</a:t>
                      </a:r>
                      <a:endParaRPr lang="en-US" sz="1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Glycogen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similar to amylopectin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treelike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/>
                        <a:t>animal energy storage</a:t>
                      </a:r>
                      <a:endParaRPr lang="en-US" sz="1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Cellulose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/>
                        <a:t>β</a:t>
                      </a:r>
                      <a:r>
                        <a:rPr lang="en-US" sz="1200" dirty="0" smtClean="0"/>
                        <a:t>-1,4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linear/</a:t>
                      </a:r>
                    </a:p>
                    <a:p>
                      <a:pPr algn="ctr"/>
                      <a:r>
                        <a:rPr lang="en-US" sz="1200" dirty="0" smtClean="0"/>
                        <a:t>sheets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plant structural storage</a:t>
                      </a:r>
                      <a:endParaRPr lang="en-US" sz="12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29854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82229" y="1371600"/>
            <a:ext cx="13569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Starch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85347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5429" y="1447800"/>
            <a:ext cx="38555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Number of Carbons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146910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9767" y="262758"/>
            <a:ext cx="28194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Amylose: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25-1300 </a:t>
            </a:r>
            <a:r>
              <a:rPr lang="el-GR" sz="1200" dirty="0" smtClean="0"/>
              <a:t>α</a:t>
            </a:r>
            <a:r>
              <a:rPr lang="en-US" sz="1200" dirty="0" smtClean="0"/>
              <a:t>-D-Glucose units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l-GR" sz="1200" dirty="0"/>
              <a:t>α</a:t>
            </a:r>
            <a:r>
              <a:rPr lang="en-US" sz="1200" dirty="0" smtClean="0"/>
              <a:t>-1,4-glycosidic bonds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Forms coils/helical/telephone structure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/>
              <a:t>Energy storage for </a:t>
            </a:r>
            <a:r>
              <a:rPr lang="en-US" sz="1200" dirty="0" smtClean="0"/>
              <a:t>plants</a:t>
            </a:r>
            <a:endParaRPr lang="en-US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2297167" y="1539108"/>
            <a:ext cx="301576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Amylopectin: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25-1300 </a:t>
            </a:r>
            <a:r>
              <a:rPr lang="el-GR" sz="1200" dirty="0" smtClean="0"/>
              <a:t>α</a:t>
            </a:r>
            <a:r>
              <a:rPr lang="en-US" sz="1200" dirty="0" smtClean="0"/>
              <a:t>-D-Glucose units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l-GR" sz="1200" dirty="0"/>
              <a:t>α</a:t>
            </a:r>
            <a:r>
              <a:rPr lang="en-US" sz="1200" dirty="0" smtClean="0"/>
              <a:t>-1,4-glycosidic bonds, branched every 25 </a:t>
            </a:r>
          </a:p>
          <a:p>
            <a:r>
              <a:rPr lang="en-US" sz="1200" dirty="0"/>
              <a:t> </a:t>
            </a:r>
            <a:r>
              <a:rPr lang="en-US" sz="1200" dirty="0" smtClean="0"/>
              <a:t>    glucose with a </a:t>
            </a:r>
            <a:r>
              <a:rPr lang="el-GR" sz="1200" dirty="0" smtClean="0"/>
              <a:t>α</a:t>
            </a:r>
            <a:r>
              <a:rPr lang="en-US" sz="1200" dirty="0" smtClean="0"/>
              <a:t>-1,6-glycosidic bond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Forms tree like structure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/>
              <a:t>Energy storage for </a:t>
            </a:r>
            <a:r>
              <a:rPr lang="en-US" sz="1200" dirty="0" smtClean="0"/>
              <a:t>plants</a:t>
            </a:r>
            <a:endParaRPr lang="en-US" sz="1200" dirty="0"/>
          </a:p>
        </p:txBody>
      </p:sp>
      <p:pic>
        <p:nvPicPr>
          <p:cNvPr id="4" name="Picture 2" descr="http://2.bp.blogspot.com/-FMm1uEAZY2I/Tko4MH8ORiI/AAAAAAAAADU/oxbn2BVFwS0/s1600/amylopectin_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" t="35416" r="1037" b="6444"/>
          <a:stretch/>
        </p:blipFill>
        <p:spPr bwMode="auto">
          <a:xfrm>
            <a:off x="2525767" y="2693145"/>
            <a:ext cx="2276475" cy="90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4.bp.blogspot.com/-azdIaaGIEms/Tko3vSNV_FI/AAAAAAAAADQ/qOaujLkecY4/s320/amylos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t="38006" r="4167" b="28349"/>
          <a:stretch/>
        </p:blipFill>
        <p:spPr bwMode="auto">
          <a:xfrm>
            <a:off x="2325742" y="157984"/>
            <a:ext cx="28194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://images.tutorvista.com/content/cellular-macromolecules/polysaccharides-structure.jpe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15" b="80905"/>
          <a:stretch/>
        </p:blipFill>
        <p:spPr bwMode="auto">
          <a:xfrm>
            <a:off x="2605142" y="1019996"/>
            <a:ext cx="2301875" cy="46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images.tutorvista.com/content/cellular-macromolecules/polysaccharides-structure.jpe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8" t="37794" r="48805" b="8662"/>
          <a:stretch/>
        </p:blipFill>
        <p:spPr bwMode="auto">
          <a:xfrm>
            <a:off x="134992" y="2091560"/>
            <a:ext cx="21336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59251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39354" y="1371600"/>
            <a:ext cx="19055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Glycogen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586678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images.tutorvista.com/content/cellular-macromolecules/polysaccharides-structure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04" t="18897" b="21260"/>
          <a:stretch/>
        </p:blipFill>
        <p:spPr bwMode="auto">
          <a:xfrm>
            <a:off x="3469398" y="246992"/>
            <a:ext cx="2022475" cy="144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7099" y="351767"/>
            <a:ext cx="321934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Glycogen: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25-1300 </a:t>
            </a:r>
            <a:r>
              <a:rPr lang="el-GR" sz="1200" dirty="0" smtClean="0"/>
              <a:t>α</a:t>
            </a:r>
            <a:r>
              <a:rPr lang="en-US" sz="1200" dirty="0" smtClean="0"/>
              <a:t>-D-Glucose units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l-GR" sz="1200" dirty="0"/>
              <a:t>α</a:t>
            </a:r>
            <a:r>
              <a:rPr lang="en-US" sz="1200" dirty="0" smtClean="0"/>
              <a:t>-1,4-glycosidic bonds, branched every 12-18 </a:t>
            </a:r>
          </a:p>
          <a:p>
            <a:r>
              <a:rPr lang="en-US" sz="1200" dirty="0"/>
              <a:t> </a:t>
            </a:r>
            <a:r>
              <a:rPr lang="en-US" sz="1200" dirty="0" smtClean="0"/>
              <a:t>    glucose with a </a:t>
            </a:r>
            <a:r>
              <a:rPr lang="el-GR" sz="1200" dirty="0" smtClean="0"/>
              <a:t>α</a:t>
            </a:r>
            <a:r>
              <a:rPr lang="en-US" sz="1200" dirty="0" smtClean="0"/>
              <a:t>-1,6-glycosidic bond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Forms tree like structure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Similar to amylopectin, but more branched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Energy storage for animals</a:t>
            </a:r>
          </a:p>
        </p:txBody>
      </p:sp>
    </p:spTree>
    <p:extLst>
      <p:ext uri="{BB962C8B-B14F-4D97-AF65-F5344CB8AC3E}">
        <p14:creationId xmlns:p14="http://schemas.microsoft.com/office/powerpoint/2010/main" val="7425692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39354" y="1371600"/>
            <a:ext cx="18742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Cellulose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374364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861" y="258159"/>
            <a:ext cx="330199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Cellulose: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25-1300 </a:t>
            </a:r>
            <a:r>
              <a:rPr lang="el-GR" sz="1200" dirty="0"/>
              <a:t>β</a:t>
            </a:r>
            <a:r>
              <a:rPr lang="en-US" sz="1200" dirty="0" smtClean="0"/>
              <a:t>-D-Glucose units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l-GR" sz="1200" dirty="0" smtClean="0"/>
              <a:t>β</a:t>
            </a:r>
            <a:r>
              <a:rPr lang="en-US" sz="1200" dirty="0" smtClean="0"/>
              <a:t>-1,4-glycosidic bonds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Forms linear chains, strong H-bonds leads </a:t>
            </a:r>
          </a:p>
          <a:p>
            <a:r>
              <a:rPr lang="en-US" sz="1200" dirty="0" smtClean="0"/>
              <a:t>     to the formation of sheets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Resistant to hydrolysis, indigestible by humans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Most abundant organic substance in nature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Chief structural component of plants and wood</a:t>
            </a:r>
          </a:p>
        </p:txBody>
      </p:sp>
      <p:pic>
        <p:nvPicPr>
          <p:cNvPr id="3" name="Picture 2" descr="http://www.upce.cz/fcht/uchtml/odcp/zamestnaci/rheo_cel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388"/>
          <a:stretch/>
        </p:blipFill>
        <p:spPr bwMode="auto">
          <a:xfrm rot="5400000">
            <a:off x="2693858" y="696883"/>
            <a:ext cx="3317063" cy="2130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http://www.greenspirit.org.uk/resources/cellulose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61" y="2726632"/>
            <a:ext cx="2454275" cy="84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http://www.scientificpsychic.com/fitness/cellulose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46" y="1859819"/>
            <a:ext cx="3282950" cy="628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1477360" y="2423856"/>
            <a:ext cx="365806" cy="338554"/>
            <a:chOff x="3390899" y="2718146"/>
            <a:chExt cx="365806" cy="338554"/>
          </a:xfrm>
        </p:grpSpPr>
        <p:sp>
          <p:nvSpPr>
            <p:cNvPr id="7" name="TextBox 6"/>
            <p:cNvSpPr txBox="1"/>
            <p:nvPr/>
          </p:nvSpPr>
          <p:spPr>
            <a:xfrm>
              <a:off x="3390899" y="2718146"/>
              <a:ext cx="36580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or</a:t>
              </a:r>
              <a:endParaRPr lang="en-US" sz="1600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407210" y="2749351"/>
              <a:ext cx="319318" cy="27699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257524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7404" y="1371600"/>
            <a:ext cx="26975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/>
              <a:t>Mutarotation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091081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197" b="6150"/>
          <a:stretch/>
        </p:blipFill>
        <p:spPr bwMode="auto">
          <a:xfrm>
            <a:off x="244503" y="1465967"/>
            <a:ext cx="5037221" cy="1868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5082" y="278524"/>
            <a:ext cx="35101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Process by which </a:t>
            </a:r>
            <a:r>
              <a:rPr lang="en-US" sz="1200" dirty="0" err="1" smtClean="0"/>
              <a:t>anomer’s</a:t>
            </a:r>
            <a:r>
              <a:rPr lang="en-US" sz="1200" dirty="0" smtClean="0"/>
              <a:t> are interconverted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Equilibrium between cyclic and chain form.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Occurs because </a:t>
            </a:r>
            <a:r>
              <a:rPr lang="en-US" sz="1200" dirty="0" err="1" smtClean="0"/>
              <a:t>hemiacetal</a:t>
            </a:r>
            <a:r>
              <a:rPr lang="en-US" sz="1200" dirty="0" smtClean="0"/>
              <a:t> carbon can open/close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573211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7378" y="1387848"/>
            <a:ext cx="39173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Oxidation Reactions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296357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39" r="17470"/>
          <a:stretch/>
        </p:blipFill>
        <p:spPr bwMode="auto">
          <a:xfrm>
            <a:off x="2710591" y="311786"/>
            <a:ext cx="588782" cy="1276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506"/>
          <a:stretch/>
        </p:blipFill>
        <p:spPr bwMode="auto">
          <a:xfrm>
            <a:off x="1165624" y="1078648"/>
            <a:ext cx="604292" cy="1276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65" r="34783"/>
          <a:stretch/>
        </p:blipFill>
        <p:spPr bwMode="auto">
          <a:xfrm>
            <a:off x="2704515" y="1989141"/>
            <a:ext cx="629395" cy="1361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Elbow Connector 4"/>
          <p:cNvCxnSpPr/>
          <p:nvPr/>
        </p:nvCxnSpPr>
        <p:spPr>
          <a:xfrm rot="5400000" flipH="1" flipV="1">
            <a:off x="2114924" y="1014559"/>
            <a:ext cx="778579" cy="45720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Elbow Connector 5"/>
          <p:cNvCxnSpPr>
            <a:endCxn id="4" idx="1"/>
          </p:cNvCxnSpPr>
          <p:nvPr/>
        </p:nvCxnSpPr>
        <p:spPr>
          <a:xfrm rot="16200000" flipH="1">
            <a:off x="1964851" y="1930430"/>
            <a:ext cx="1049020" cy="430308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840103" y="1707851"/>
            <a:ext cx="4287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430155" y="406066"/>
            <a:ext cx="11072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Mild Oxidation</a:t>
            </a:r>
          </a:p>
          <a:p>
            <a:pPr algn="ctr"/>
            <a:r>
              <a:rPr lang="en-US" sz="1200" dirty="0" err="1" smtClean="0"/>
              <a:t>Ald</a:t>
            </a:r>
            <a:r>
              <a:rPr lang="en-US" sz="1200" dirty="0" smtClean="0"/>
              <a:t> </a:t>
            </a:r>
            <a:r>
              <a:rPr lang="en-US" sz="1200" dirty="0" smtClean="0">
                <a:sym typeface="Wingdings" pitchFamily="2" charset="2"/>
              </a:rPr>
              <a:t> CA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1243207" y="2616189"/>
            <a:ext cx="12314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Strong Oxidation</a:t>
            </a:r>
          </a:p>
          <a:p>
            <a:pPr algn="ctr"/>
            <a:r>
              <a:rPr lang="en-US" sz="1200" dirty="0" err="1" smtClean="0"/>
              <a:t>Ald</a:t>
            </a:r>
            <a:r>
              <a:rPr lang="en-US" sz="1200" dirty="0" smtClean="0"/>
              <a:t> </a:t>
            </a:r>
            <a:r>
              <a:rPr lang="en-US" sz="1200" dirty="0" smtClean="0">
                <a:sym typeface="Wingdings" pitchFamily="2" charset="2"/>
              </a:rPr>
              <a:t> CA</a:t>
            </a:r>
          </a:p>
          <a:p>
            <a:pPr algn="ctr"/>
            <a:r>
              <a:rPr lang="en-US" sz="1200" dirty="0" err="1" smtClean="0">
                <a:sym typeface="Wingdings" pitchFamily="2" charset="2"/>
              </a:rPr>
              <a:t>Alc</a:t>
            </a:r>
            <a:r>
              <a:rPr lang="en-US" sz="1200" dirty="0" smtClean="0">
                <a:sym typeface="Wingdings" pitchFamily="2" charset="2"/>
              </a:rPr>
              <a:t>  CA</a:t>
            </a:r>
            <a:endParaRPr lang="en-US" sz="1200" dirty="0"/>
          </a:p>
        </p:txBody>
      </p:sp>
      <p:sp>
        <p:nvSpPr>
          <p:cNvPr id="10" name="Rectangle 9"/>
          <p:cNvSpPr/>
          <p:nvPr/>
        </p:nvSpPr>
        <p:spPr>
          <a:xfrm>
            <a:off x="1199506" y="1072421"/>
            <a:ext cx="506278" cy="17564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24246" y="320754"/>
            <a:ext cx="506278" cy="17564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536796" y="794815"/>
            <a:ext cx="9071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-“</a:t>
            </a:r>
            <a:r>
              <a:rPr lang="en-US" sz="1200" dirty="0" err="1" smtClean="0"/>
              <a:t>onic</a:t>
            </a:r>
            <a:r>
              <a:rPr lang="en-US" sz="1200" dirty="0" smtClean="0"/>
              <a:t>” acid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3570375" y="2435052"/>
            <a:ext cx="8733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-“</a:t>
            </a:r>
            <a:r>
              <a:rPr lang="en-US" sz="1200" dirty="0" err="1" smtClean="0"/>
              <a:t>aric</a:t>
            </a:r>
            <a:r>
              <a:rPr lang="en-US" sz="1200" dirty="0" smtClean="0"/>
              <a:t>” acid</a:t>
            </a:r>
            <a:endParaRPr lang="en-US" sz="1200" dirty="0"/>
          </a:p>
        </p:txBody>
      </p:sp>
      <p:sp>
        <p:nvSpPr>
          <p:cNvPr id="14" name="Oval 13"/>
          <p:cNvSpPr/>
          <p:nvPr/>
        </p:nvSpPr>
        <p:spPr>
          <a:xfrm>
            <a:off x="1171575" y="1928291"/>
            <a:ext cx="661423" cy="2480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127713" y="1028016"/>
            <a:ext cx="661423" cy="2480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734232" y="1961002"/>
            <a:ext cx="661423" cy="2480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757278" y="2867225"/>
            <a:ext cx="661423" cy="2480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9066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2628" y="1378323"/>
            <a:ext cx="38184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Reduction Reaction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44624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850" y="361950"/>
            <a:ext cx="101444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3C = Triose</a:t>
            </a:r>
          </a:p>
          <a:p>
            <a:r>
              <a:rPr lang="en-US" sz="1200" dirty="0" smtClean="0"/>
              <a:t>4C = </a:t>
            </a:r>
            <a:r>
              <a:rPr lang="en-US" sz="1200" dirty="0" err="1" smtClean="0"/>
              <a:t>Tetrose</a:t>
            </a:r>
            <a:endParaRPr lang="en-US" sz="1200" dirty="0" smtClean="0"/>
          </a:p>
          <a:p>
            <a:r>
              <a:rPr lang="en-US" sz="1200" dirty="0" smtClean="0"/>
              <a:t>5C = Pentose</a:t>
            </a:r>
          </a:p>
          <a:p>
            <a:r>
              <a:rPr lang="en-US" sz="1200" dirty="0" smtClean="0"/>
              <a:t>6C = Hexose</a:t>
            </a:r>
          </a:p>
          <a:p>
            <a:r>
              <a:rPr lang="en-US" sz="1200" dirty="0" smtClean="0"/>
              <a:t>7C = </a:t>
            </a:r>
            <a:r>
              <a:rPr lang="en-US" sz="1200" dirty="0" err="1" smtClean="0"/>
              <a:t>Heptose</a:t>
            </a:r>
            <a:endParaRPr lang="en-US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1565822" y="771525"/>
            <a:ext cx="31967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Most common are 5 and 6 Carbon Carbohydrate</a:t>
            </a:r>
            <a:endParaRPr lang="en-US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257175" y="2857500"/>
            <a:ext cx="30431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Bonus: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Can you name the most common pentose?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Can you name the most common hexoses?</a:t>
            </a:r>
          </a:p>
        </p:txBody>
      </p:sp>
    </p:spTree>
    <p:extLst>
      <p:ext uri="{BB962C8B-B14F-4D97-AF65-F5344CB8AC3E}">
        <p14:creationId xmlns:p14="http://schemas.microsoft.com/office/powerpoint/2010/main" val="242365713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506"/>
          <a:stretch/>
        </p:blipFill>
        <p:spPr bwMode="auto">
          <a:xfrm>
            <a:off x="1438893" y="1162731"/>
            <a:ext cx="604292" cy="1276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89210" y="1494130"/>
            <a:ext cx="8167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Reduction</a:t>
            </a:r>
          </a:p>
          <a:p>
            <a:r>
              <a:rPr lang="en-US" sz="1200" dirty="0" err="1" smtClean="0"/>
              <a:t>Ald</a:t>
            </a:r>
            <a:r>
              <a:rPr lang="en-US" sz="1200" dirty="0" smtClean="0"/>
              <a:t> </a:t>
            </a:r>
            <a:r>
              <a:rPr lang="en-US" sz="1200" dirty="0" smtClean="0">
                <a:sym typeface="Wingdings" pitchFamily="2" charset="2"/>
              </a:rPr>
              <a:t> </a:t>
            </a:r>
            <a:r>
              <a:rPr lang="en-US" sz="1200" dirty="0" err="1" smtClean="0">
                <a:sym typeface="Wingdings" pitchFamily="2" charset="2"/>
              </a:rPr>
              <a:t>Alc</a:t>
            </a:r>
            <a:endParaRPr lang="en-US" sz="1200" dirty="0"/>
          </a:p>
        </p:txBody>
      </p:sp>
      <p:sp>
        <p:nvSpPr>
          <p:cNvPr id="4" name="Rectangle 3"/>
          <p:cNvSpPr/>
          <p:nvPr/>
        </p:nvSpPr>
        <p:spPr>
          <a:xfrm>
            <a:off x="1432163" y="1134428"/>
            <a:ext cx="555356" cy="20922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662867" y="1646103"/>
            <a:ext cx="8516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-“</a:t>
            </a:r>
            <a:r>
              <a:rPr lang="en-US" sz="1200" dirty="0" err="1" smtClean="0"/>
              <a:t>itol</a:t>
            </a:r>
            <a:r>
              <a:rPr lang="en-US" sz="1200" dirty="0" smtClean="0"/>
              <a:t>” acid</a:t>
            </a:r>
            <a:endParaRPr lang="en-US" sz="1200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057464" y="1726516"/>
            <a:ext cx="802888" cy="44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45" r="1021" b="2239"/>
          <a:stretch/>
        </p:blipFill>
        <p:spPr bwMode="auto">
          <a:xfrm>
            <a:off x="2956252" y="1196102"/>
            <a:ext cx="621144" cy="1270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3249635" y="2077241"/>
            <a:ext cx="555356" cy="20922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86631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394571"/>
            <a:ext cx="45158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/>
              <a:t>Kiliani</a:t>
            </a:r>
            <a:r>
              <a:rPr lang="en-US" sz="3600" dirty="0" smtClean="0"/>
              <a:t>-Fischer Reaction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0789398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114" y="428610"/>
            <a:ext cx="4295573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726582" y="1206411"/>
            <a:ext cx="638175" cy="2095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008182" y="457590"/>
            <a:ext cx="637162" cy="42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160118" y="459003"/>
            <a:ext cx="638175" cy="2095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265829" y="470352"/>
            <a:ext cx="638175" cy="2095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922255" y="1704352"/>
            <a:ext cx="637162" cy="42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161739" y="1661991"/>
            <a:ext cx="638175" cy="2095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267450" y="1663611"/>
            <a:ext cx="638175" cy="2095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639253" y="2761495"/>
            <a:ext cx="4366831" cy="607398"/>
            <a:chOff x="398501" y="6731778"/>
            <a:chExt cx="4366831" cy="607398"/>
          </a:xfrm>
        </p:grpSpPr>
        <p:sp>
          <p:nvSpPr>
            <p:cNvPr id="11" name="TextBox 10"/>
            <p:cNvSpPr txBox="1"/>
            <p:nvPr/>
          </p:nvSpPr>
          <p:spPr>
            <a:xfrm>
              <a:off x="820270" y="6915006"/>
              <a:ext cx="84029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/>
                <a:t>Cyanohydrin</a:t>
              </a:r>
            </a:p>
            <a:p>
              <a:pPr algn="ctr"/>
              <a:r>
                <a:rPr lang="en-US" sz="1000" dirty="0" err="1" smtClean="0"/>
                <a:t>Rxn</a:t>
              </a:r>
              <a:endParaRPr lang="en-US" sz="10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98501" y="6756098"/>
              <a:ext cx="67518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Aldehyde</a:t>
              </a:r>
              <a:endParaRPr lang="en-US" sz="10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513939" y="6743127"/>
              <a:ext cx="84029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Cyanohydrin</a:t>
              </a:r>
              <a:endParaRPr lang="en-US" sz="10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510793" y="6937444"/>
              <a:ext cx="71365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/>
                <a:t>Reduction</a:t>
              </a:r>
            </a:p>
            <a:p>
              <a:pPr algn="ctr"/>
              <a:r>
                <a:rPr lang="en-US" sz="1000" dirty="0" err="1" smtClean="0"/>
                <a:t>Rxn</a:t>
              </a:r>
              <a:endParaRPr lang="en-US" sz="1000" dirty="0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V="1">
              <a:off x="2295981" y="6874213"/>
              <a:ext cx="457200" cy="179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V="1">
              <a:off x="1071918" y="6875834"/>
              <a:ext cx="457200" cy="179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V="1">
              <a:off x="3665960" y="6862864"/>
              <a:ext cx="457200" cy="179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2741245" y="6739884"/>
              <a:ext cx="97334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Carboxylic Acid</a:t>
              </a:r>
              <a:endParaRPr lang="en-US" sz="10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090147" y="6731778"/>
              <a:ext cx="67518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Aldehyde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148941" y="6939066"/>
              <a:ext cx="71686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/>
                <a:t>Hydrolysis</a:t>
              </a:r>
            </a:p>
            <a:p>
              <a:pPr algn="ctr"/>
              <a:r>
                <a:rPr lang="en-US" sz="1000" dirty="0" err="1" smtClean="0"/>
                <a:t>Rxn</a:t>
              </a:r>
              <a:endParaRPr lang="en-US" sz="1000" dirty="0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496378" y="230242"/>
            <a:ext cx="11272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Carbon Chain</a:t>
            </a:r>
          </a:p>
          <a:p>
            <a:r>
              <a:rPr lang="en-US" sz="1200" dirty="0" smtClean="0"/>
              <a:t>Gains a Carbon</a:t>
            </a:r>
          </a:p>
          <a:p>
            <a:pPr algn="ctr"/>
            <a:r>
              <a:rPr lang="en-US" sz="1200" dirty="0" smtClean="0"/>
              <a:t>3C </a:t>
            </a:r>
            <a:r>
              <a:rPr lang="en-US" sz="1200" dirty="0" smtClean="0">
                <a:sym typeface="Wingdings" pitchFamily="2" charset="2"/>
              </a:rPr>
              <a:t> 4C</a:t>
            </a:r>
            <a:endParaRPr lang="en-US" sz="1200" dirty="0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1402802" y="735067"/>
            <a:ext cx="266700" cy="1809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684048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249" y="1385046"/>
            <a:ext cx="23606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Redox Tests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6053103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mikeblaber.org/oldwine/BCH4053/Lecture12/aldoketo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819" b="16975"/>
          <a:stretch/>
        </p:blipFill>
        <p:spPr bwMode="auto">
          <a:xfrm>
            <a:off x="2429423" y="1411014"/>
            <a:ext cx="445586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8373" y="268014"/>
            <a:ext cx="469057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Redox Tests for Carbohydrates: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Benedicts/Fehling/</a:t>
            </a:r>
            <a:r>
              <a:rPr lang="en-US" sz="1200" dirty="0"/>
              <a:t> </a:t>
            </a:r>
            <a:r>
              <a:rPr lang="en-US" sz="1200" dirty="0" err="1"/>
              <a:t>Barfoeds</a:t>
            </a:r>
            <a:r>
              <a:rPr lang="en-US" sz="1200" dirty="0" smtClean="0"/>
              <a:t> – Cu</a:t>
            </a:r>
            <a:r>
              <a:rPr lang="en-US" sz="1200" baseline="30000" dirty="0" smtClean="0"/>
              <a:t>+2</a:t>
            </a:r>
            <a:r>
              <a:rPr lang="en-US" sz="1200" dirty="0" smtClean="0"/>
              <a:t> </a:t>
            </a:r>
            <a:r>
              <a:rPr lang="en-US" sz="1200" dirty="0" smtClean="0">
                <a:sym typeface="Wingdings" pitchFamily="2" charset="2"/>
              </a:rPr>
              <a:t> Cu</a:t>
            </a:r>
            <a:r>
              <a:rPr lang="en-US" sz="1200" baseline="-25000" dirty="0" smtClean="0">
                <a:sym typeface="Wingdings" pitchFamily="2" charset="2"/>
              </a:rPr>
              <a:t>2</a:t>
            </a:r>
            <a:r>
              <a:rPr lang="en-US" sz="1200" dirty="0" smtClean="0">
                <a:sym typeface="Wingdings" pitchFamily="2" charset="2"/>
              </a:rPr>
              <a:t>O (s) “Blue  Brick Red </a:t>
            </a:r>
            <a:r>
              <a:rPr lang="en-US" sz="1200" dirty="0" err="1" smtClean="0">
                <a:sym typeface="Wingdings" pitchFamily="2" charset="2"/>
              </a:rPr>
              <a:t>ppt</a:t>
            </a:r>
            <a:endParaRPr lang="en-US" sz="1200" dirty="0" smtClean="0"/>
          </a:p>
          <a:p>
            <a:pPr marL="171450" indent="-171450">
              <a:buFont typeface="Arial" pitchFamily="34" charset="0"/>
              <a:buChar char="•"/>
            </a:pPr>
            <a:endParaRPr lang="en-US" sz="1200" dirty="0" smtClean="0"/>
          </a:p>
          <a:p>
            <a:pPr marL="171450" indent="-171450">
              <a:buFont typeface="Arial" pitchFamily="34" charset="0"/>
              <a:buChar char="•"/>
            </a:pPr>
            <a:endParaRPr lang="en-US" sz="1200" dirty="0"/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err="1" smtClean="0"/>
              <a:t>Tollens</a:t>
            </a:r>
            <a:r>
              <a:rPr lang="en-US" sz="1200" dirty="0" smtClean="0"/>
              <a:t> – Reduce Ag</a:t>
            </a:r>
            <a:r>
              <a:rPr lang="en-US" sz="1200" baseline="30000" dirty="0" smtClean="0"/>
              <a:t>+</a:t>
            </a:r>
            <a:r>
              <a:rPr lang="en-US" sz="1200" dirty="0" smtClean="0"/>
              <a:t> </a:t>
            </a:r>
            <a:r>
              <a:rPr lang="en-US" sz="1200" dirty="0" smtClean="0">
                <a:sym typeface="Wingdings" pitchFamily="2" charset="2"/>
              </a:rPr>
              <a:t> Ag (s)  “Silver Mirror”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>
                <a:sym typeface="Wingdings" pitchFamily="2" charset="2"/>
              </a:rPr>
              <a:t>Sugar is Oxidized, Metals are Reduced</a:t>
            </a:r>
            <a:endParaRPr lang="en-US" sz="1200" dirty="0" smtClean="0"/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2058285" y="687641"/>
            <a:ext cx="1405" cy="1766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2049857" y="864270"/>
            <a:ext cx="181194" cy="42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152042" y="704847"/>
            <a:ext cx="7264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m</a:t>
            </a:r>
            <a:r>
              <a:rPr lang="en-US" sz="1200" dirty="0" smtClean="0"/>
              <a:t>ono/di</a:t>
            </a:r>
            <a:endParaRPr lang="en-US" sz="1200" dirty="0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928979" y="658847"/>
            <a:ext cx="2108" cy="914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929927" y="745019"/>
            <a:ext cx="526728" cy="42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1450404" y="654493"/>
            <a:ext cx="2108" cy="914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1153225" y="752464"/>
            <a:ext cx="2108" cy="914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65052" y="742947"/>
            <a:ext cx="9815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g</a:t>
            </a:r>
            <a:r>
              <a:rPr lang="en-US" sz="1200" dirty="0" smtClean="0"/>
              <a:t>eneral tests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474552" y="1782489"/>
            <a:ext cx="14720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Functional Groups: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Free Aldehydes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l-GR" sz="1200" dirty="0"/>
              <a:t>α</a:t>
            </a:r>
            <a:r>
              <a:rPr lang="en-US" sz="1200" dirty="0" smtClean="0"/>
              <a:t>-</a:t>
            </a:r>
            <a:r>
              <a:rPr lang="en-US" sz="1200" dirty="0" err="1" smtClean="0"/>
              <a:t>hydroxyketones</a:t>
            </a:r>
            <a:endParaRPr lang="en-US" sz="120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err="1" smtClean="0"/>
              <a:t>Hemiacetal</a:t>
            </a:r>
            <a:endParaRPr lang="en-US" sz="1200" dirty="0"/>
          </a:p>
        </p:txBody>
      </p:sp>
      <p:pic>
        <p:nvPicPr>
          <p:cNvPr id="13" name="Picture 4" descr="http://web.virginia.edu/Heidi/chapter7/Images/8883n07_1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682" b="52542"/>
          <a:stretch/>
        </p:blipFill>
        <p:spPr bwMode="auto">
          <a:xfrm>
            <a:off x="1045121" y="2801664"/>
            <a:ext cx="762002" cy="627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Arrow Connector 13"/>
          <p:cNvCxnSpPr/>
          <p:nvPr/>
        </p:nvCxnSpPr>
        <p:spPr>
          <a:xfrm>
            <a:off x="1473748" y="2496864"/>
            <a:ext cx="0" cy="3238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1721398" y="1649139"/>
            <a:ext cx="809625" cy="4762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4" descr="http://i.quizlet.com/i/ZdQfih-7HxBtBAk-0t4Lfw_m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972"/>
          <a:stretch/>
        </p:blipFill>
        <p:spPr bwMode="auto">
          <a:xfrm>
            <a:off x="2219873" y="2188889"/>
            <a:ext cx="1120775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Arrow Connector 16"/>
          <p:cNvCxnSpPr/>
          <p:nvPr/>
        </p:nvCxnSpPr>
        <p:spPr>
          <a:xfrm>
            <a:off x="1864273" y="2325415"/>
            <a:ext cx="704850" cy="3619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282630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5774" y="1356471"/>
            <a:ext cx="45736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Dehydration/Hydrolysis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7241082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3374" y="149444"/>
            <a:ext cx="47893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Carbohydrate molecules are joined by Dehydration Reactions (-H</a:t>
            </a:r>
            <a:r>
              <a:rPr lang="en-US" sz="1200" baseline="-25000" dirty="0" smtClean="0"/>
              <a:t>2</a:t>
            </a:r>
            <a:r>
              <a:rPr lang="en-US" sz="1200" dirty="0" smtClean="0"/>
              <a:t>O)</a:t>
            </a:r>
          </a:p>
          <a:p>
            <a:r>
              <a:rPr lang="en-US" sz="1200" dirty="0" smtClean="0"/>
              <a:t>Di/</a:t>
            </a:r>
            <a:r>
              <a:rPr lang="en-US" sz="1200" dirty="0" err="1" smtClean="0"/>
              <a:t>Oligio</a:t>
            </a:r>
            <a:r>
              <a:rPr lang="en-US" sz="1200" dirty="0" smtClean="0"/>
              <a:t>/Polysaccharides are broken apart by Hydrolysis Reactions (+H</a:t>
            </a:r>
            <a:r>
              <a:rPr lang="en-US" sz="1200" baseline="-25000" dirty="0" smtClean="0"/>
              <a:t>2</a:t>
            </a:r>
            <a:r>
              <a:rPr lang="en-US" sz="1200" dirty="0" smtClean="0"/>
              <a:t>O)</a:t>
            </a:r>
            <a:endParaRPr lang="en-US" sz="1200" dirty="0"/>
          </a:p>
        </p:txBody>
      </p:sp>
      <p:pic>
        <p:nvPicPr>
          <p:cNvPr id="3" name="Picture 2" descr="http://chsweb.lr.k12.nj.us/mstanley/outlines/happychem/happyf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4" y="1473419"/>
            <a:ext cx="3014662" cy="200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chsweb.lr.k12.nj.us/mstanley/outlines/happychem/wpe3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175" y="644744"/>
            <a:ext cx="3209925" cy="213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494060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5774" y="1356471"/>
            <a:ext cx="45736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Dehydration/Hydrolysis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350943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classes.midlandstech.edu/carterp/Courses/bio225/chap02/figure_02_08_labele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2" b="6756"/>
          <a:stretch/>
        </p:blipFill>
        <p:spPr bwMode="auto">
          <a:xfrm>
            <a:off x="2499768" y="2231477"/>
            <a:ext cx="2849217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0822" y="107402"/>
            <a:ext cx="47893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Carbohydrate molecules are joined by Dehydration Reactions (-H</a:t>
            </a:r>
            <a:r>
              <a:rPr lang="en-US" sz="1200" baseline="-25000" dirty="0" smtClean="0"/>
              <a:t>2</a:t>
            </a:r>
            <a:r>
              <a:rPr lang="en-US" sz="1200" dirty="0" smtClean="0"/>
              <a:t>O)</a:t>
            </a:r>
          </a:p>
          <a:p>
            <a:r>
              <a:rPr lang="en-US" sz="1200" dirty="0" smtClean="0"/>
              <a:t>Di/</a:t>
            </a:r>
            <a:r>
              <a:rPr lang="en-US" sz="1200" dirty="0" err="1" smtClean="0"/>
              <a:t>Oligio</a:t>
            </a:r>
            <a:r>
              <a:rPr lang="en-US" sz="1200" dirty="0" smtClean="0"/>
              <a:t>/Polysaccharides are broken apart by Hydrolysis Reactions (+H</a:t>
            </a:r>
            <a:r>
              <a:rPr lang="en-US" sz="1200" baseline="-25000" dirty="0" smtClean="0"/>
              <a:t>2</a:t>
            </a:r>
            <a:r>
              <a:rPr lang="en-US" sz="1200" dirty="0" smtClean="0"/>
              <a:t>O)</a:t>
            </a:r>
            <a:endParaRPr lang="en-US" sz="1200" dirty="0"/>
          </a:p>
        </p:txBody>
      </p:sp>
      <p:pic>
        <p:nvPicPr>
          <p:cNvPr id="4" name="Picture 2" descr="http://classes.midlandstech.edu/carterp/Courses/bio225/chap02/figure_02_08_labele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11" t="16993" r="46318" b="28878"/>
          <a:stretch/>
        </p:blipFill>
        <p:spPr bwMode="auto">
          <a:xfrm rot="24900000">
            <a:off x="2258214" y="1306321"/>
            <a:ext cx="838201" cy="69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classes.midlandstech.edu/carterp/Courses/bio225/chap02/figure_02_08_labele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358" b="8112"/>
          <a:stretch/>
        </p:blipFill>
        <p:spPr bwMode="auto">
          <a:xfrm>
            <a:off x="74448" y="644506"/>
            <a:ext cx="2178050" cy="1186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445880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23974" y="1356471"/>
            <a:ext cx="29658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Miscellaneous </a:t>
            </a:r>
          </a:p>
          <a:p>
            <a:r>
              <a:rPr lang="en-US" sz="3600" dirty="0" smtClean="0"/>
              <a:t>Applications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85666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5952" y="1438275"/>
            <a:ext cx="34249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Functional Group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7307294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79" y="356037"/>
            <a:ext cx="2532377" cy="1543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629" y="2356288"/>
            <a:ext cx="2445714" cy="1249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29" y="2288026"/>
            <a:ext cx="2468572" cy="1196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254" y="1057713"/>
            <a:ext cx="2312381" cy="1204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02904" y="51238"/>
            <a:ext cx="9110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Sweeteners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3627054" y="641788"/>
            <a:ext cx="16112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Antigens / Blood Types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646504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3610" y="457200"/>
            <a:ext cx="13245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Aldose = aldehyde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682" y="1362075"/>
            <a:ext cx="762000" cy="148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129318" y="482084"/>
            <a:ext cx="11854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/>
              <a:t>Ketose</a:t>
            </a:r>
            <a:r>
              <a:rPr lang="en-US" sz="1200" dirty="0"/>
              <a:t> = ketone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257" y="1438275"/>
            <a:ext cx="800100" cy="147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1484582" y="723900"/>
            <a:ext cx="1" cy="6667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3703908" y="1790700"/>
            <a:ext cx="315526" cy="10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018232" y="723900"/>
            <a:ext cx="1202" cy="10678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80710" y="2927788"/>
            <a:ext cx="30763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Bonus: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Can you name a common example of each?</a:t>
            </a:r>
          </a:p>
        </p:txBody>
      </p:sp>
    </p:spTree>
    <p:extLst>
      <p:ext uri="{BB962C8B-B14F-4D97-AF65-F5344CB8AC3E}">
        <p14:creationId xmlns:p14="http://schemas.microsoft.com/office/powerpoint/2010/main" val="14847035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86929" y="1457325"/>
            <a:ext cx="26789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D or L Isomer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18829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457200"/>
            <a:ext cx="40156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The orientation of the OH group furthest from the most </a:t>
            </a:r>
          </a:p>
          <a:p>
            <a:r>
              <a:rPr lang="en-US" sz="1200" dirty="0"/>
              <a:t> </a:t>
            </a:r>
            <a:r>
              <a:rPr lang="en-US" sz="1200" dirty="0" smtClean="0"/>
              <a:t>     oxidized end of a carbohydrate.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The bottom OH on a properly drawn Fischer Projection</a:t>
            </a:r>
          </a:p>
          <a:p>
            <a:pPr marL="171450" indent="-171450">
              <a:buFont typeface="Arial" pitchFamily="34" charset="0"/>
              <a:buChar char="•"/>
            </a:pPr>
            <a:endParaRPr lang="en-US" sz="1200" dirty="0"/>
          </a:p>
        </p:txBody>
      </p:sp>
      <p:pic>
        <p:nvPicPr>
          <p:cNvPr id="3" name="Picture 2" descr="http://www.biochem.arizona.edu/classes/bioc462/462a/NOTES/CARBO/D-L-glu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175" y="1209675"/>
            <a:ext cx="2209800" cy="189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71625" y="2266950"/>
            <a:ext cx="2533650" cy="3524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1178527" y="1051181"/>
            <a:ext cx="0" cy="13811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1172388" y="2434607"/>
            <a:ext cx="35102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7924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2654" y="1438275"/>
            <a:ext cx="23126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Size of Ring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33031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600" dirty="0"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7939</TotalTime>
  <Words>775</Words>
  <Application>Microsoft Office PowerPoint</Application>
  <PresentationFormat>Custom</PresentationFormat>
  <Paragraphs>222</Paragraphs>
  <Slides>50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2" baseType="lpstr">
      <vt:lpstr>Office Theme</vt:lpstr>
      <vt:lpstr>ChemSketch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McLaughlin, Jay</dc:creator>
  <cp:lastModifiedBy>McLaughlin, Jay</cp:lastModifiedBy>
  <cp:revision>50</cp:revision>
  <cp:lastPrinted>2012-03-17T20:15:39Z</cp:lastPrinted>
  <dcterms:created xsi:type="dcterms:W3CDTF">2012-03-06T17:33:30Z</dcterms:created>
  <dcterms:modified xsi:type="dcterms:W3CDTF">2012-03-17T20:16:17Z</dcterms:modified>
</cp:coreProperties>
</file>