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0" r:id="rId3"/>
    <p:sldId id="258" r:id="rId4"/>
    <p:sldId id="273" r:id="rId5"/>
    <p:sldId id="260" r:id="rId6"/>
    <p:sldId id="282" r:id="rId7"/>
    <p:sldId id="279" r:id="rId8"/>
    <p:sldId id="261" r:id="rId9"/>
    <p:sldId id="274" r:id="rId10"/>
    <p:sldId id="262" r:id="rId11"/>
    <p:sldId id="278" r:id="rId12"/>
    <p:sldId id="264" r:id="rId13"/>
    <p:sldId id="263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7" r:id="rId22"/>
    <p:sldId id="275" r:id="rId23"/>
    <p:sldId id="265" r:id="rId24"/>
    <p:sldId id="281" r:id="rId25"/>
  </p:sldIdLst>
  <p:sldSz cx="5486400" cy="7315200" type="B5JIS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>
        <p:scale>
          <a:sx n="100" d="100"/>
          <a:sy n="100" d="100"/>
        </p:scale>
        <p:origin x="-1398" y="138"/>
      </p:cViewPr>
      <p:guideLst>
        <p:guide orient="horz" pos="2304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272455"/>
            <a:ext cx="4663440" cy="156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145280"/>
            <a:ext cx="38404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5" y="469057"/>
            <a:ext cx="987743" cy="99855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6" y="469057"/>
            <a:ext cx="2871788" cy="99855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4700694"/>
            <a:ext cx="46634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3100496"/>
            <a:ext cx="4663440" cy="1600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7" y="2731350"/>
            <a:ext cx="1929765" cy="77232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282" y="2731350"/>
            <a:ext cx="1929765" cy="77232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92948"/>
            <a:ext cx="49377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2" y="1637456"/>
            <a:ext cx="2424113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2" y="2319868"/>
            <a:ext cx="2424113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1637456"/>
            <a:ext cx="2425065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2319868"/>
            <a:ext cx="2425065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8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3657600"/>
            <a:ext cx="5486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0" y="0"/>
            <a:ext cx="5486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498" y="3657600"/>
            <a:ext cx="54864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91254"/>
            <a:ext cx="1804988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291256"/>
            <a:ext cx="3067050" cy="62433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1" y="1530776"/>
            <a:ext cx="1804988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5120642"/>
            <a:ext cx="3291840" cy="604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653626"/>
            <a:ext cx="32918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5725162"/>
            <a:ext cx="3291840" cy="858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92948"/>
            <a:ext cx="493776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706883"/>
            <a:ext cx="493776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780109"/>
            <a:ext cx="12801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A4BE-7BEF-42CA-9F99-424F88D18B52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6780109"/>
            <a:ext cx="17373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6780109"/>
            <a:ext cx="128016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9AA2-1528-4620-A4E1-E24C2CA1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jp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jpg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653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 Types of Isomers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17799" y="4539734"/>
            <a:ext cx="37897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Structural Isomers/(Constitutional)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Geometric </a:t>
            </a:r>
            <a:r>
              <a:rPr lang="en-US" dirty="0" smtClean="0"/>
              <a:t>Isomers/(</a:t>
            </a:r>
            <a:r>
              <a:rPr lang="en-US" dirty="0" err="1" smtClean="0"/>
              <a:t>Cis</a:t>
            </a:r>
            <a:r>
              <a:rPr lang="en-US" dirty="0" smtClean="0"/>
              <a:t>/Trans)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Optical Isomers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Enantiomers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err="1" smtClean="0"/>
              <a:t>Diastereomers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28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Chiral Molecules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114800"/>
            <a:ext cx="5286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Molecules that lack a plane of symmetry, and therefore have non-superimposable mirror images.  Can rotate plane polarized light.</a:t>
            </a:r>
          </a:p>
          <a:p>
            <a:endParaRPr lang="en-US" sz="1200" dirty="0"/>
          </a:p>
          <a:p>
            <a:r>
              <a:rPr lang="en-US" sz="1200" b="1" dirty="0" smtClean="0"/>
              <a:t>Requirements:</a:t>
            </a:r>
          </a:p>
          <a:p>
            <a:r>
              <a:rPr lang="en-US" sz="1200" dirty="0" smtClean="0"/>
              <a:t>Carbon atoms with 4 bonds to different groups.</a:t>
            </a:r>
          </a:p>
          <a:p>
            <a:r>
              <a:rPr lang="en-US" sz="1200" dirty="0" smtClean="0"/>
              <a:t>No additional plane of symmetry.</a:t>
            </a:r>
          </a:p>
          <a:p>
            <a:endParaRPr lang="en-US" sz="1200" dirty="0"/>
          </a:p>
          <a:p>
            <a:r>
              <a:rPr lang="en-US" sz="1200" b="1" dirty="0" smtClean="0"/>
              <a:t>Important:</a:t>
            </a:r>
          </a:p>
          <a:p>
            <a:r>
              <a:rPr lang="en-US" sz="1200" dirty="0" smtClean="0"/>
              <a:t>Chiral molecules that are enantiomers have the same physical and chemical properties but different biological properties.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0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04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Achiral Molecules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114800"/>
            <a:ext cx="528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Molecules that possess chiral carbons but have an additional plane of symmetry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They do not rotate plane polarized light.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err="1" smtClean="0"/>
              <a:t>Meso</a:t>
            </a:r>
            <a:r>
              <a:rPr lang="en-US" sz="1200" dirty="0" smtClean="0"/>
              <a:t> compounds are achiral.</a:t>
            </a:r>
            <a:endParaRPr lang="en-US" sz="1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340271"/>
              </p:ext>
            </p:extLst>
          </p:nvPr>
        </p:nvGraphicFramePr>
        <p:xfrm>
          <a:off x="838200" y="5143127"/>
          <a:ext cx="9906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hemSketch" r:id="rId3" imgW="990720" imgH="1475280" progId="ACD.ChemSketch.20">
                  <p:embed/>
                </p:oleObj>
              </mc:Choice>
              <mc:Fallback>
                <p:oleObj name="ChemSketch" r:id="rId3" imgW="990720" imgH="1475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143127"/>
                        <a:ext cx="990600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2702" y="6642315"/>
            <a:ext cx="1024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Achiral/</a:t>
            </a:r>
            <a:r>
              <a:rPr lang="en-US" sz="1200" dirty="0" err="1" smtClean="0"/>
              <a:t>Meso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9119" y="5842862"/>
            <a:ext cx="1818468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83593"/>
              </p:ext>
            </p:extLst>
          </p:nvPr>
        </p:nvGraphicFramePr>
        <p:xfrm>
          <a:off x="3092234" y="5143127"/>
          <a:ext cx="990600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emSketch" r:id="rId5" imgW="990720" imgH="1475280" progId="ACD.ChemSketch.20">
                  <p:embed/>
                </p:oleObj>
              </mc:Choice>
              <mc:Fallback>
                <p:oleObj name="ChemSketch" r:id="rId5" imgW="990720" imgH="1475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92234" y="5143127"/>
                        <a:ext cx="990600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43114" y="6701725"/>
            <a:ext cx="540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Chiral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143933" y="4334359"/>
            <a:ext cx="2226589" cy="1415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38489" y="5482525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 Plane of </a:t>
            </a:r>
          </a:p>
          <a:p>
            <a:r>
              <a:rPr lang="en-US" sz="1200" dirty="0" smtClean="0"/>
              <a:t>Symmetry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725084" y="5724525"/>
            <a:ext cx="713566" cy="158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5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11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Fischer Projections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95725"/>
            <a:ext cx="33300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Method for drawing chiral molecules in 2D.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Always draw the most oxidized group at the top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carbon backbone is drawn top-bottom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Swaps are allowed only for horizontal atoms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Odd number of swaps = diff. molecule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Even number of swaps = same molecule</a:t>
            </a:r>
          </a:p>
        </p:txBody>
      </p:sp>
      <p:pic>
        <p:nvPicPr>
          <p:cNvPr id="10244" name="Picture 4" descr="http://img.sparknotes.com/figures/E/e6c8f444fe8c08822713915c5453ea2c/fig3_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115014"/>
            <a:ext cx="3581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75" y="6115050"/>
            <a:ext cx="130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3D View showing</a:t>
            </a:r>
          </a:p>
          <a:p>
            <a:r>
              <a:rPr lang="en-US" sz="1200" dirty="0"/>
              <a:t>t</a:t>
            </a:r>
            <a:r>
              <a:rPr lang="en-US" sz="1200" dirty="0" smtClean="0"/>
              <a:t>etrahedral shape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43300" y="6083647"/>
            <a:ext cx="1380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D Representation 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f a 3D shape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6700" y="5734050"/>
            <a:ext cx="228600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76500" y="5886450"/>
            <a:ext cx="3429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034167"/>
              </p:ext>
            </p:extLst>
          </p:nvPr>
        </p:nvGraphicFramePr>
        <p:xfrm>
          <a:off x="4276725" y="4035425"/>
          <a:ext cx="6715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emSketch" r:id="rId4" imgW="896040" imgH="1426320" progId="ACD.ChemSketch.20">
                  <p:embed/>
                </p:oleObj>
              </mc:Choice>
              <mc:Fallback>
                <p:oleObj name="ChemSketch" r:id="rId4" imgW="896040" imgH="1426320" progId="ACD.ChemSketch.2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4035425"/>
                        <a:ext cx="67151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596714" y="4114800"/>
            <a:ext cx="670486" cy="10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77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Dextrorotatory and</a:t>
            </a:r>
          </a:p>
          <a:p>
            <a:pPr algn="ctr"/>
            <a:r>
              <a:rPr lang="en-US" sz="3600" dirty="0" smtClean="0"/>
              <a:t>Levorotatory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14800"/>
            <a:ext cx="22947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Dextrorotatory</a:t>
            </a:r>
            <a:r>
              <a:rPr lang="en-US" sz="1200" dirty="0" smtClean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Rotates light clockwise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(+)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 smtClean="0"/>
              <a:t>Levorotatory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Rotates light counter clockwise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(-) </a:t>
            </a:r>
          </a:p>
        </p:txBody>
      </p:sp>
    </p:spTree>
    <p:extLst>
      <p:ext uri="{BB962C8B-B14F-4D97-AF65-F5344CB8AC3E}">
        <p14:creationId xmlns:p14="http://schemas.microsoft.com/office/powerpoint/2010/main" val="40522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89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Meso</a:t>
            </a:r>
            <a:r>
              <a:rPr lang="en-US" sz="3600" dirty="0" smtClean="0"/>
              <a:t> Compounds</a:t>
            </a:r>
            <a:endParaRPr lang="en-US" sz="3600" dirty="0"/>
          </a:p>
        </p:txBody>
      </p:sp>
      <p:pic>
        <p:nvPicPr>
          <p:cNvPr id="9218" name="Picture 2" descr="DL-tartaric ac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86"/>
          <a:stretch/>
        </p:blipFill>
        <p:spPr bwMode="auto">
          <a:xfrm>
            <a:off x="19050" y="5705476"/>
            <a:ext cx="3124160" cy="11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sparknotes.com/figures/E/e6c8f444fe8c08822713915c5453ea2c/fig3_18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02" b="-3056"/>
          <a:stretch/>
        </p:blipFill>
        <p:spPr bwMode="auto">
          <a:xfrm>
            <a:off x="2273575" y="4629150"/>
            <a:ext cx="3924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1450" y="3938885"/>
            <a:ext cx="436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err="1" smtClean="0"/>
              <a:t>Meso</a:t>
            </a:r>
            <a:r>
              <a:rPr lang="en-US" sz="1200" dirty="0" smtClean="0"/>
              <a:t> compounds have 2 (or more) chiral atoms, but do not rotate </a:t>
            </a:r>
          </a:p>
          <a:p>
            <a:r>
              <a:rPr lang="en-US" sz="1200" dirty="0" smtClean="0"/>
              <a:t>plane polarized light due to have an extra plane of symmetry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7175" y="4610100"/>
            <a:ext cx="263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Extra plane of symmetry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Mirror image = same molecule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Does not rotate plane polarized light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4325" y="6238875"/>
            <a:ext cx="9429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57375" y="6267450"/>
            <a:ext cx="9429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558241" y="5695952"/>
            <a:ext cx="6672" cy="12382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9650" y="6962775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ame molecule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71450" y="474579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1450" y="4745790"/>
            <a:ext cx="0" cy="1493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1116" y="6240379"/>
            <a:ext cx="106947" cy="5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072440" y="4764505"/>
            <a:ext cx="8525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14316" y="4764506"/>
            <a:ext cx="3007" cy="1518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23411" y="6261768"/>
            <a:ext cx="90905" cy="5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68997" y="5387974"/>
            <a:ext cx="589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Mirror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32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482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Number of Stereoisomer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63755" y="3989973"/>
            <a:ext cx="2501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Maximum number of stereoisomers  </a:t>
            </a:r>
          </a:p>
          <a:p>
            <a:pPr algn="ctr"/>
            <a:r>
              <a:rPr lang="en-US" sz="1200" dirty="0" smtClean="0"/>
              <a:t>2</a:t>
            </a:r>
            <a:r>
              <a:rPr lang="en-US" sz="1200" baseline="30000" dirty="0" smtClean="0"/>
              <a:t>n</a:t>
            </a:r>
            <a:endParaRPr lang="en-US" sz="1200" dirty="0"/>
          </a:p>
          <a:p>
            <a:pPr algn="ctr"/>
            <a:r>
              <a:rPr lang="en-US" sz="1200" dirty="0" smtClean="0"/>
              <a:t>n = number of chiral carbons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485901" y="4740777"/>
            <a:ext cx="9525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= 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= 8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2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= 16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438400" y="4740777"/>
            <a:ext cx="2514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err="1"/>
              <a:t>Meso</a:t>
            </a:r>
            <a:r>
              <a:rPr lang="en-US" sz="1200" dirty="0"/>
              <a:t> compounds decrease the number of isomers formed</a:t>
            </a:r>
          </a:p>
        </p:txBody>
      </p:sp>
    </p:spTree>
    <p:extLst>
      <p:ext uri="{BB962C8B-B14F-4D97-AF65-F5344CB8AC3E}">
        <p14:creationId xmlns:p14="http://schemas.microsoft.com/office/powerpoint/2010/main" val="11075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51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Racemic Mixtures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4000500"/>
            <a:ext cx="3191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A mixture of equal amounts of two enantiomers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0050" y="4505325"/>
            <a:ext cx="273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Does not rotate plane polarized light (the 2 enantiomers cancel each other out)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47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053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Same/Different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1" y="402907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Two Fischer projections: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Even  # swaps = same molecule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Odd # swaps = different molecule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41622"/>
              </p:ext>
            </p:extLst>
          </p:nvPr>
        </p:nvGraphicFramePr>
        <p:xfrm>
          <a:off x="790575" y="5829300"/>
          <a:ext cx="6985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hemSketch" r:id="rId3" imgW="698040" imgH="679680" progId="ACD.ChemSketch.20">
                  <p:embed/>
                </p:oleObj>
              </mc:Choice>
              <mc:Fallback>
                <p:oleObj name="ChemSketch" r:id="rId3" imgW="69804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5829300"/>
                        <a:ext cx="69850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992939"/>
              </p:ext>
            </p:extLst>
          </p:nvPr>
        </p:nvGraphicFramePr>
        <p:xfrm>
          <a:off x="1783843" y="4940859"/>
          <a:ext cx="7096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hemSketch" r:id="rId5" imgW="710280" imgH="679680" progId="ACD.ChemSketch.20">
                  <p:embed/>
                </p:oleObj>
              </mc:Choice>
              <mc:Fallback>
                <p:oleObj name="ChemSketch" r:id="rId5" imgW="71028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3843" y="4940859"/>
                        <a:ext cx="7096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253015"/>
              </p:ext>
            </p:extLst>
          </p:nvPr>
        </p:nvGraphicFramePr>
        <p:xfrm>
          <a:off x="2762250" y="5856288"/>
          <a:ext cx="8175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hemSketch" r:id="rId7" imgW="816840" imgH="649080" progId="ACD.ChemSketch.20">
                  <p:embed/>
                </p:oleObj>
              </mc:Choice>
              <mc:Fallback>
                <p:oleObj name="ChemSketch" r:id="rId7" imgW="816840" imgH="649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2250" y="5856288"/>
                        <a:ext cx="817563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 rot="18900000">
            <a:off x="1218642" y="5576066"/>
            <a:ext cx="832500" cy="3625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One Swap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700000">
            <a:off x="2278585" y="5613343"/>
            <a:ext cx="832500" cy="3625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One Swap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5825" y="6524625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914650" y="6553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0700" y="4676775"/>
            <a:ext cx="73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Different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84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81125"/>
            <a:ext cx="5006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Identifying Chiral Carbons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76225" y="3943350"/>
            <a:ext cx="4474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  </a:t>
            </a:r>
            <a:r>
              <a:rPr lang="en-US" sz="1200" dirty="0" smtClean="0"/>
              <a:t>Chiral carbons are bonded to 4 different groups of atoms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no C=C or C≡C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</a:t>
            </a:r>
            <a:r>
              <a:rPr lang="en-US" sz="1200" dirty="0" smtClean="0"/>
              <a:t>atch out for same groups like methyl/ethyl</a:t>
            </a:r>
            <a:endParaRPr lang="en-US" sz="1200" dirty="0"/>
          </a:p>
        </p:txBody>
      </p:sp>
      <p:pic>
        <p:nvPicPr>
          <p:cNvPr id="8194" name="Picture 2" descr="C:\xampp\htdocs\che102\practice\molecules\alkane\2-methylbut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218" y="4791075"/>
            <a:ext cx="7429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2400300" y="4572000"/>
            <a:ext cx="2667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8125" y="6068199"/>
            <a:ext cx="16714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chiral 4 different groups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methyl</a:t>
            </a: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</a:t>
            </a:r>
            <a:r>
              <a:rPr lang="en-US" sz="1200" dirty="0" smtClean="0"/>
              <a:t>thyl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propyl</a:t>
            </a:r>
          </a:p>
        </p:txBody>
      </p:sp>
      <p:pic>
        <p:nvPicPr>
          <p:cNvPr id="8195" name="Picture 3" descr="C:\xampp\htdocs\che102\practice\molecules\alkane\3-Ethylpent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4867275"/>
            <a:ext cx="9620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3057525" y="4543425"/>
            <a:ext cx="142875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C:\xampp\htdocs\che102\practice\molecules\alkane\3-Methylhexa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63748"/>
            <a:ext cx="11906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 flipV="1">
            <a:off x="533400" y="5629275"/>
            <a:ext cx="485775" cy="4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9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1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104775" y="5076825"/>
            <a:ext cx="1152525" cy="633799"/>
            <a:chOff x="266700" y="2771775"/>
            <a:chExt cx="1152525" cy="633799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275" y="3000375"/>
              <a:ext cx="742950" cy="24765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" y="2771775"/>
              <a:ext cx="523875" cy="466725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285750" y="3128575"/>
              <a:ext cx="516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r>
                <a:rPr lang="en-US" sz="1200" baseline="-25000" dirty="0" smtClean="0"/>
                <a:t>4</a:t>
              </a:r>
              <a:r>
                <a:rPr lang="en-US" sz="1200" dirty="0" smtClean="0"/>
                <a:t>H</a:t>
              </a:r>
              <a:r>
                <a:rPr lang="en-US" sz="1200" baseline="-25000" dirty="0" smtClean="0"/>
                <a:t>10</a:t>
              </a:r>
              <a:endParaRPr lang="en-US" sz="1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93212" y="3128575"/>
              <a:ext cx="5164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r>
                <a:rPr lang="en-US" sz="1200" baseline="-25000" dirty="0" smtClean="0"/>
                <a:t>4</a:t>
              </a:r>
              <a:r>
                <a:rPr lang="en-US" sz="1200" dirty="0" smtClean="0"/>
                <a:t>H</a:t>
              </a:r>
              <a:r>
                <a:rPr lang="en-US" sz="1200" baseline="-25000" dirty="0" smtClean="0"/>
                <a:t>10</a:t>
              </a:r>
              <a:endParaRPr lang="en-US" sz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314700" y="4200524"/>
            <a:ext cx="1828800" cy="274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Stereoisomer/(Geometric</a:t>
            </a:r>
            <a:r>
              <a:rPr 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688" y="4214810"/>
            <a:ext cx="1828800" cy="274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Constitutional/(Structural)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5637" y="5950838"/>
            <a:ext cx="16002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Geometric/</a:t>
            </a:r>
            <a:r>
              <a:rPr lang="en-US" sz="12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Cis</a:t>
            </a:r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-Trans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32991" y="4858518"/>
            <a:ext cx="11430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Enantiomers</a:t>
            </a:r>
            <a:endParaRPr 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9461" y="4862129"/>
            <a:ext cx="1371600" cy="2743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Diastereomers</a:t>
            </a:r>
            <a:endParaRPr lang="en-US" sz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1819273" y="3743325"/>
            <a:ext cx="1543052" cy="40005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Isomers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775" y="4514850"/>
            <a:ext cx="16257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Formula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Structure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8010" y="6257925"/>
            <a:ext cx="162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– Geometry (C=C)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2942" y="5198663"/>
            <a:ext cx="164660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 Physical Properties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Geometry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Optical Rotation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39625" y="5214237"/>
            <a:ext cx="16257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Same –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Formula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Structure</a:t>
            </a:r>
            <a:endParaRPr lang="en-US" sz="10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Diff.  – Geometry </a:t>
            </a:r>
          </a:p>
          <a:p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 Chemical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Physical Properties</a:t>
            </a:r>
          </a:p>
          <a:p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</a:t>
            </a:r>
            <a:r>
              <a:rPr lang="en-US" sz="1000" dirty="0" smtClean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            Biological </a:t>
            </a:r>
            <a:r>
              <a:rPr lang="en-US" sz="1000" dirty="0">
                <a:ln>
                  <a:solidFill>
                    <a:schemeClr val="tx1"/>
                  </a:solidFill>
                </a:ln>
                <a:latin typeface="Calibri" pitchFamily="34" charset="0"/>
              </a:rPr>
              <a:t>Properties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923544" y="5774436"/>
            <a:ext cx="882396" cy="45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114425" y="3943350"/>
            <a:ext cx="6953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123950" y="3946356"/>
            <a:ext cx="4762" cy="263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357564" y="3943350"/>
            <a:ext cx="9382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291012" y="3936831"/>
            <a:ext cx="4762" cy="2636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811465" y="4997378"/>
            <a:ext cx="7572" cy="7793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38309" y="4489661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838451" y="4676008"/>
            <a:ext cx="1846224" cy="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52264" y="4676730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81786" y="4673119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1807132" y="5009699"/>
            <a:ext cx="384703" cy="4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33548" y="5766390"/>
            <a:ext cx="0" cy="17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13474"/>
              </p:ext>
            </p:extLst>
          </p:nvPr>
        </p:nvGraphicFramePr>
        <p:xfrm>
          <a:off x="29644" y="6729799"/>
          <a:ext cx="515268" cy="50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Struct" r:id="rId5" imgW="792720" imgH="783720" progId="StructureOLEServer.Document">
                  <p:embed/>
                </p:oleObj>
              </mc:Choice>
              <mc:Fallback>
                <p:oleObj name="Struct" r:id="rId5" imgW="792720" imgH="78372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44" y="6729799"/>
                        <a:ext cx="515268" cy="509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04738"/>
              </p:ext>
            </p:extLst>
          </p:nvPr>
        </p:nvGraphicFramePr>
        <p:xfrm>
          <a:off x="1312863" y="6242050"/>
          <a:ext cx="485082" cy="55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Struct" r:id="rId7" imgW="746280" imgH="851400" progId="StructureOLEServer.Document">
                  <p:embed/>
                </p:oleObj>
              </mc:Choice>
              <mc:Fallback>
                <p:oleObj name="Struct" r:id="rId7" imgW="746280" imgH="85140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2863" y="6242050"/>
                        <a:ext cx="485082" cy="553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42975" y="1447800"/>
            <a:ext cx="3653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 Types of Isomers</a:t>
            </a:r>
            <a:endParaRPr lang="en-US" sz="3600" dirty="0"/>
          </a:p>
        </p:txBody>
      </p:sp>
      <p:grpSp>
        <p:nvGrpSpPr>
          <p:cNvPr id="75" name="Group 74"/>
          <p:cNvGrpSpPr>
            <a:grpSpLocks noChangeAspect="1"/>
          </p:cNvGrpSpPr>
          <p:nvPr/>
        </p:nvGrpSpPr>
        <p:grpSpPr>
          <a:xfrm>
            <a:off x="2376488" y="6321626"/>
            <a:ext cx="1273493" cy="855345"/>
            <a:chOff x="1462087" y="2078038"/>
            <a:chExt cx="2122488" cy="1425575"/>
          </a:xfrm>
        </p:grpSpPr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9965779"/>
                </p:ext>
              </p:extLst>
            </p:nvPr>
          </p:nvGraphicFramePr>
          <p:xfrm>
            <a:off x="1520825" y="2078038"/>
            <a:ext cx="2063750" cy="1425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ChemSketch" r:id="rId9" imgW="2063520" imgH="1426320" progId="ACD.ChemSketch.20">
                    <p:embed/>
                  </p:oleObj>
                </mc:Choice>
                <mc:Fallback>
                  <p:oleObj name="ChemSketch" r:id="rId9" imgW="2063520" imgH="14263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20825" y="2078038"/>
                          <a:ext cx="2063750" cy="1425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Rectangle 73"/>
            <p:cNvSpPr/>
            <p:nvPr/>
          </p:nvSpPr>
          <p:spPr>
            <a:xfrm>
              <a:off x="1462087" y="2857500"/>
              <a:ext cx="2108974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4676775" y="6372225"/>
            <a:ext cx="9525" cy="8310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005535"/>
              </p:ext>
            </p:extLst>
          </p:nvPr>
        </p:nvGraphicFramePr>
        <p:xfrm>
          <a:off x="4086905" y="6362927"/>
          <a:ext cx="1183248" cy="855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ChemSketch" r:id="rId11" imgW="1972080" imgH="1426320" progId="ACD.ChemSketch.20">
                  <p:embed/>
                </p:oleObj>
              </mc:Choice>
              <mc:Fallback>
                <p:oleObj name="ChemSketch" r:id="rId11" imgW="197208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86905" y="6362927"/>
                        <a:ext cx="1183248" cy="855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asterorganicchemistry.files.wordpress.com/2010/12/50diastereo.jpg?w=414&amp;h=6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3943350" cy="63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asterorganicchemistry.files.wordpress.com/2010/11/corrected-untitled-9-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39433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lucose-Fisher-to-Hawor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3808412"/>
            <a:ext cx="7620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6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4886" y="1436914"/>
            <a:ext cx="2546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Enantiomers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14800"/>
            <a:ext cx="48668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Chiral molecules that are non-superimposable mirror images of each other.</a:t>
            </a:r>
          </a:p>
          <a:p>
            <a:r>
              <a:rPr lang="en-US" sz="1200" dirty="0" smtClean="0"/>
              <a:t>Same chemical and physical properties</a:t>
            </a:r>
          </a:p>
          <a:p>
            <a:r>
              <a:rPr lang="en-US" sz="1200" dirty="0" smtClean="0"/>
              <a:t>Different optical activity and biological properties</a:t>
            </a:r>
          </a:p>
        </p:txBody>
      </p:sp>
      <p:pic>
        <p:nvPicPr>
          <p:cNvPr id="13314" name="Picture 2" descr="enantiomer chiral molec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2" y="5172075"/>
            <a:ext cx="2044518" cy="17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problem_enantiome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07"/>
          <a:stretch/>
        </p:blipFill>
        <p:spPr bwMode="auto">
          <a:xfrm>
            <a:off x="2740116" y="5618208"/>
            <a:ext cx="2441484" cy="98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952875" y="5543550"/>
            <a:ext cx="9525" cy="12954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67125" y="6793647"/>
            <a:ext cx="589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Mirror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78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50px-Isomeri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333375"/>
            <a:ext cx="4474295" cy="292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chemwiki.ucdavis.edu/@api/deki/files/7169/=enantiome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6" y="4006433"/>
            <a:ext cx="2420848" cy="99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2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657600" cy="914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Structural Isomers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657600"/>
            <a:ext cx="5486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4343400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</a:t>
            </a:r>
            <a:r>
              <a:rPr lang="en-US" sz="1200" dirty="0"/>
              <a:t>F</a:t>
            </a:r>
            <a:r>
              <a:rPr lang="en-US" sz="1200" dirty="0" smtClean="0"/>
              <a:t>ormula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809875" y="4343400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0862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0664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6172200"/>
            <a:ext cx="742950" cy="2476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25" y="5953125"/>
            <a:ext cx="523875" cy="4667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4400" y="643375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10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8112" y="643375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10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3499" y="5676126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Example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560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373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Geometric Isomers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343400"/>
            <a:ext cx="198120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Formula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809875" y="4343400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Geometry (around C=C)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0862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40664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702" y="6433749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Cl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4886" y="5257800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Example</a:t>
            </a:r>
            <a:endParaRPr lang="en-US" sz="12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371678"/>
              </p:ext>
            </p:extLst>
          </p:nvPr>
        </p:nvGraphicFramePr>
        <p:xfrm>
          <a:off x="905944" y="5548699"/>
          <a:ext cx="7921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Struct" r:id="rId3" imgW="792720" imgH="783720" progId="StructureOLEServer.Document">
                  <p:embed/>
                </p:oleObj>
              </mc:Choice>
              <mc:Fallback>
                <p:oleObj name="Struct" r:id="rId3" imgW="792720" imgH="78372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5944" y="5548699"/>
                        <a:ext cx="792163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10032" y="6309922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H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Cl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6710748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Cis-2,2-dichloro-2-butene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9875" y="6586921"/>
            <a:ext cx="1981200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Trans-2,2-dichloro-2-butene</a:t>
            </a:r>
            <a:endParaRPr lang="en-US" sz="12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099915"/>
              </p:ext>
            </p:extLst>
          </p:nvPr>
        </p:nvGraphicFramePr>
        <p:xfrm>
          <a:off x="3170238" y="5461000"/>
          <a:ext cx="7461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Struct" r:id="rId5" imgW="746280" imgH="851400" progId="StructureOLEServer.Document">
                  <p:embed/>
                </p:oleObj>
              </mc:Choice>
              <mc:Fallback>
                <p:oleObj name="Struct" r:id="rId5" imgW="746280" imgH="851400" progId="StructureOLEServ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70238" y="5461000"/>
                        <a:ext cx="746125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7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1362075"/>
            <a:ext cx="3086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Optical Isomers</a:t>
            </a:r>
          </a:p>
          <a:p>
            <a:pPr algn="ctr"/>
            <a:r>
              <a:rPr lang="en-US" sz="3600" dirty="0" smtClean="0"/>
              <a:t>(Enantiomers)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23875" y="4791075"/>
            <a:ext cx="19812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Formula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Chemical Properties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Physical Properties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52725" y="4810125"/>
            <a:ext cx="249555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Geometry – stereoisomers that are mirror images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Optical Rotation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Biological Properties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57275" y="45339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67050" y="453312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Different</a:t>
            </a:r>
            <a:endParaRPr lang="en-US" sz="1200" b="1" dirty="0"/>
          </a:p>
        </p:txBody>
      </p:sp>
      <p:pic>
        <p:nvPicPr>
          <p:cNvPr id="2050" name="Picture 2" descr="http://www.simsoup.info/Origin_Issues_Homochirality_Molecul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5669898"/>
            <a:ext cx="2238375" cy="140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2900" y="3905250"/>
            <a:ext cx="429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  </a:t>
            </a:r>
            <a:r>
              <a:rPr lang="en-US" sz="1200" dirty="0" smtClean="0"/>
              <a:t>Chiral molecules that are mirror images of each other.</a:t>
            </a:r>
          </a:p>
        </p:txBody>
      </p:sp>
      <p:pic>
        <p:nvPicPr>
          <p:cNvPr id="11" name="Picture 2" descr="enantiomer chiral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311" y="5614964"/>
            <a:ext cx="1957432" cy="16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558" y="1362075"/>
            <a:ext cx="3187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Optical Isomers</a:t>
            </a:r>
          </a:p>
          <a:p>
            <a:pPr algn="ctr"/>
            <a:r>
              <a:rPr lang="en-US" sz="3600" dirty="0" smtClean="0"/>
              <a:t>(</a:t>
            </a:r>
            <a:r>
              <a:rPr lang="en-US" sz="3600" dirty="0" err="1" smtClean="0"/>
              <a:t>Diastereomers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6725" y="4676775"/>
            <a:ext cx="1981200" cy="718840"/>
            <a:chOff x="533400" y="4086225"/>
            <a:chExt cx="1981200" cy="718840"/>
          </a:xfrm>
        </p:grpSpPr>
        <p:sp>
          <p:nvSpPr>
            <p:cNvPr id="3" name="TextBox 2"/>
            <p:cNvSpPr txBox="1"/>
            <p:nvPr/>
          </p:nvSpPr>
          <p:spPr>
            <a:xfrm>
              <a:off x="533400" y="4343400"/>
              <a:ext cx="1981200" cy="461665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Chemical Formula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Structure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66800" y="4086225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Same</a:t>
              </a:r>
              <a:endParaRPr lang="en-US" sz="12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24149" y="4590276"/>
            <a:ext cx="2543175" cy="1477328"/>
            <a:chOff x="2809874" y="4066401"/>
            <a:chExt cx="2543175" cy="1477328"/>
          </a:xfrm>
        </p:grpSpPr>
        <p:sp>
          <p:nvSpPr>
            <p:cNvPr id="4" name="TextBox 3"/>
            <p:cNvSpPr txBox="1"/>
            <p:nvPr/>
          </p:nvSpPr>
          <p:spPr>
            <a:xfrm>
              <a:off x="2809874" y="4343400"/>
              <a:ext cx="2543175" cy="120032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Geometry – stereoisomers that are not enantiomers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Chemical </a:t>
              </a:r>
              <a:r>
                <a:rPr lang="en-US" sz="1200" dirty="0"/>
                <a:t>Properties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/>
                <a:t>Physical </a:t>
              </a:r>
              <a:r>
                <a:rPr lang="en-US" sz="1200" dirty="0" smtClean="0"/>
                <a:t>Properties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Optical Rotation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200" dirty="0" smtClean="0"/>
                <a:t>Biological Properties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24200" y="4066401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Different</a:t>
              </a:r>
              <a:endParaRPr lang="en-US" sz="12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1450" y="3933825"/>
            <a:ext cx="3709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Definition:</a:t>
            </a:r>
          </a:p>
          <a:p>
            <a:r>
              <a:rPr lang="en-US" sz="1200" dirty="0" smtClean="0"/>
              <a:t>Chiral molecules that are not enantiomers of each other.</a:t>
            </a:r>
          </a:p>
          <a:p>
            <a:r>
              <a:rPr lang="en-US" sz="1200" dirty="0" smtClean="0"/>
              <a:t>Differ in the orientation around one chiral carbon.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4212" y="5829300"/>
            <a:ext cx="2122488" cy="1425575"/>
            <a:chOff x="1322387" y="4724400"/>
            <a:chExt cx="2122488" cy="1425575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4600946"/>
                </p:ext>
              </p:extLst>
            </p:nvPr>
          </p:nvGraphicFramePr>
          <p:xfrm>
            <a:off x="1381125" y="4724400"/>
            <a:ext cx="2063750" cy="1425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ChemSketch" r:id="rId3" imgW="2063520" imgH="1426320" progId="ACD.ChemSketch.20">
                    <p:embed/>
                  </p:oleObj>
                </mc:Choice>
                <mc:Fallback>
                  <p:oleObj name="ChemSketch" r:id="rId3" imgW="2063520" imgH="142632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81125" y="4724400"/>
                          <a:ext cx="2063750" cy="1425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1322387" y="5503862"/>
              <a:ext cx="2108974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H="1">
            <a:off x="411697" y="4496404"/>
            <a:ext cx="10423" cy="2238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7363" y="6743158"/>
            <a:ext cx="236003" cy="3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8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2075" y="952500"/>
            <a:ext cx="2908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Enantiomers </a:t>
            </a:r>
          </a:p>
          <a:p>
            <a:pPr algn="ctr"/>
            <a:r>
              <a:rPr lang="en-US" sz="3600" dirty="0" smtClean="0"/>
              <a:t>vs. </a:t>
            </a:r>
          </a:p>
          <a:p>
            <a:pPr algn="ctr"/>
            <a:r>
              <a:rPr lang="en-US" sz="3600" dirty="0" err="1" smtClean="0"/>
              <a:t>Diastereomers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87387"/>
              </p:ext>
            </p:extLst>
          </p:nvPr>
        </p:nvGraphicFramePr>
        <p:xfrm>
          <a:off x="1828961" y="4093360"/>
          <a:ext cx="67203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ChemSketch" r:id="rId3" imgW="896040" imgH="1426320" progId="ACD.ChemSketch.20">
                  <p:embed/>
                </p:oleObj>
              </mc:Choice>
              <mc:Fallback>
                <p:oleObj name="ChemSketch" r:id="rId3" imgW="89604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961" y="4093360"/>
                        <a:ext cx="67203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46192"/>
              </p:ext>
            </p:extLst>
          </p:nvPr>
        </p:nvGraphicFramePr>
        <p:xfrm>
          <a:off x="2655915" y="4053275"/>
          <a:ext cx="669870" cy="107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ChemSketch" r:id="rId5" imgW="893160" imgH="1429560" progId="ACD.ChemSketch.20">
                  <p:embed/>
                </p:oleObj>
              </mc:Choice>
              <mc:Fallback>
                <p:oleObj name="ChemSketch" r:id="rId5" imgW="893160" imgH="1429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5915" y="4053275"/>
                        <a:ext cx="669870" cy="1072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628239"/>
              </p:ext>
            </p:extLst>
          </p:nvPr>
        </p:nvGraphicFramePr>
        <p:xfrm>
          <a:off x="1828800" y="5791200"/>
          <a:ext cx="71550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ChemSketch" r:id="rId7" imgW="954000" imgH="1426320" progId="ACD.ChemSketch.20">
                  <p:embed/>
                </p:oleObj>
              </mc:Choice>
              <mc:Fallback>
                <p:oleObj name="ChemSketch" r:id="rId7" imgW="95400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8800" y="5791200"/>
                        <a:ext cx="71550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83914"/>
              </p:ext>
            </p:extLst>
          </p:nvPr>
        </p:nvGraphicFramePr>
        <p:xfrm>
          <a:off x="2743200" y="5791200"/>
          <a:ext cx="736020" cy="10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ChemSketch" r:id="rId9" imgW="981360" imgH="1426320" progId="ACD.ChemSketch.20">
                  <p:embed/>
                </p:oleObj>
              </mc:Choice>
              <mc:Fallback>
                <p:oleObj name="ChemSketch" r:id="rId9" imgW="98136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3200" y="5791200"/>
                        <a:ext cx="736020" cy="106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eft-Right Arrow 10"/>
          <p:cNvSpPr/>
          <p:nvPr/>
        </p:nvSpPr>
        <p:spPr>
          <a:xfrm>
            <a:off x="1898196" y="3745349"/>
            <a:ext cx="1227365" cy="3048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Enantiomers</a:t>
            </a:r>
            <a:endParaRPr lang="en-US" dirty="0"/>
          </a:p>
        </p:txBody>
      </p:sp>
      <p:sp>
        <p:nvSpPr>
          <p:cNvPr id="13" name="Left-Right Arrow 12"/>
          <p:cNvSpPr/>
          <p:nvPr/>
        </p:nvSpPr>
        <p:spPr>
          <a:xfrm>
            <a:off x="2057400" y="6934200"/>
            <a:ext cx="1227365" cy="3048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Enantiomers</a:t>
            </a:r>
            <a:endParaRPr lang="en-US" dirty="0"/>
          </a:p>
        </p:txBody>
      </p:sp>
      <p:sp>
        <p:nvSpPr>
          <p:cNvPr id="12" name="Quad Arrow 11"/>
          <p:cNvSpPr/>
          <p:nvPr/>
        </p:nvSpPr>
        <p:spPr>
          <a:xfrm rot="2700000">
            <a:off x="2059752" y="5016461"/>
            <a:ext cx="964735" cy="993383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-2700000">
            <a:off x="1962302" y="5343487"/>
            <a:ext cx="1095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Diastereomers</a:t>
            </a:r>
            <a:endParaRPr lang="en-US" sz="1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73653" y="4911121"/>
            <a:ext cx="424543" cy="1204060"/>
            <a:chOff x="381000" y="4724400"/>
            <a:chExt cx="424543" cy="1349829"/>
          </a:xfrm>
        </p:grpSpPr>
        <p:sp>
          <p:nvSpPr>
            <p:cNvPr id="15" name="Up-Down Arrow 14"/>
            <p:cNvSpPr/>
            <p:nvPr/>
          </p:nvSpPr>
          <p:spPr>
            <a:xfrm>
              <a:off x="381000" y="4724400"/>
              <a:ext cx="424543" cy="1349829"/>
            </a:xfrm>
            <a:prstGeom prst="up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1773" y="5279571"/>
              <a:ext cx="10951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Diastereomers</a:t>
              </a:r>
              <a:endParaRPr lang="en-US" sz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84765" y="4911121"/>
            <a:ext cx="424543" cy="1204060"/>
            <a:chOff x="381000" y="4724400"/>
            <a:chExt cx="424543" cy="1349829"/>
          </a:xfrm>
        </p:grpSpPr>
        <p:sp>
          <p:nvSpPr>
            <p:cNvPr id="23" name="Up-Down Arrow 22"/>
            <p:cNvSpPr/>
            <p:nvPr/>
          </p:nvSpPr>
          <p:spPr>
            <a:xfrm>
              <a:off x="381000" y="4724400"/>
              <a:ext cx="424543" cy="1349829"/>
            </a:xfrm>
            <a:prstGeom prst="up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21773" y="5279571"/>
              <a:ext cx="10951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Diastereomers</a:t>
              </a:r>
              <a:endParaRPr lang="en-US" sz="1200" dirty="0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2585662" y="4050149"/>
            <a:ext cx="0" cy="9913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8794" y="5950836"/>
            <a:ext cx="0" cy="99130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9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404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Plane Polarized Light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1924" y="3905250"/>
            <a:ext cx="134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Light normally oscillates/vibrates in every direction: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667125" y="5353050"/>
            <a:ext cx="173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Plane Polarized Light oscillates/vibrates in only one direction: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143625"/>
            <a:ext cx="3543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Plane Polarized Light can interact with molecules:</a:t>
            </a:r>
            <a:endParaRPr lang="en-US" sz="1200" dirty="0"/>
          </a:p>
        </p:txBody>
      </p:sp>
      <p:pic>
        <p:nvPicPr>
          <p:cNvPr id="3076" name="Picture 4" descr="http://www.microscopyu.com/articles/polarized/images/polarizedlightfig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3802707"/>
            <a:ext cx="2438994" cy="143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962025" y="4552950"/>
            <a:ext cx="59055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438525" y="4876800"/>
            <a:ext cx="895350" cy="447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4049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Optical Rotation of</a:t>
            </a:r>
          </a:p>
          <a:p>
            <a:r>
              <a:rPr lang="en-US" sz="3600" dirty="0" smtClean="0"/>
              <a:t>Plane Polarized Light</a:t>
            </a:r>
            <a:endParaRPr lang="en-US" sz="3600" dirty="0"/>
          </a:p>
        </p:txBody>
      </p:sp>
      <p:pic>
        <p:nvPicPr>
          <p:cNvPr id="3074" name="Picture 2" descr="http://www.wiredchemist.com/files/shared/images/figure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28" y="3800475"/>
            <a:ext cx="5032172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8500" y="4524375"/>
            <a:ext cx="91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Enantiomer</a:t>
            </a:r>
          </a:p>
          <a:p>
            <a:pPr algn="ctr"/>
            <a:r>
              <a:rPr lang="en-US" sz="1200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8025" y="6448425"/>
            <a:ext cx="91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Enantiomer</a:t>
            </a:r>
          </a:p>
          <a:p>
            <a:pPr algn="ctr"/>
            <a:r>
              <a:rPr lang="en-US" sz="1200" dirty="0" smtClean="0"/>
              <a:t>B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97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7661</TotalTime>
  <Words>638</Words>
  <Application>Microsoft Office PowerPoint</Application>
  <PresentationFormat>Custom</PresentationFormat>
  <Paragraphs>191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Struct</vt:lpstr>
      <vt:lpstr>ChemSketch</vt:lpstr>
      <vt:lpstr>ACD/ChemSketch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48</cp:revision>
  <cp:lastPrinted>2012-03-23T14:31:04Z</cp:lastPrinted>
  <dcterms:created xsi:type="dcterms:W3CDTF">2012-03-06T17:33:30Z</dcterms:created>
  <dcterms:modified xsi:type="dcterms:W3CDTF">2012-03-23T14:42:21Z</dcterms:modified>
</cp:coreProperties>
</file>